
<file path=[Content_Types].xml><?xml version="1.0" encoding="utf-8"?>
<Types xmlns="http://schemas.openxmlformats.org/package/2006/content-types">
  <Default Extension="png" ContentType="image/png"/>
  <Default Extension="jfif" ContentType="image/j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2" r:id="rId6"/>
    <p:sldId id="264" r:id="rId7"/>
    <p:sldId id="265" r:id="rId8"/>
    <p:sldId id="261" r:id="rId9"/>
    <p:sldId id="263" r:id="rId10"/>
    <p:sldId id="266" r:id="rId11"/>
  </p:sldIdLst>
  <p:sldSz cx="12192000" cy="6858000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3" autoAdjust="0"/>
    <p:restoredTop sz="86449" autoAdjust="0"/>
  </p:normalViewPr>
  <p:slideViewPr>
    <p:cSldViewPr snapToGrid="0">
      <p:cViewPr varScale="1">
        <p:scale>
          <a:sx n="46" d="100"/>
          <a:sy n="46" d="100"/>
        </p:scale>
        <p:origin x="78" y="12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1086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3T14:57:51.2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2607C2-0CBA-47C9-9EAA-408AC3BE592B}" type="datetimeFigureOut">
              <a:rPr lang="pt-BR" smtClean="0"/>
              <a:t>28/10/2021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6AEF91-C960-4B05-AAB8-B52FA6D798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6248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6AEF91-C960-4B05-AAB8-B52FA6D79837}" type="slidenum">
              <a:rPr lang="pt-BR" smtClean="0"/>
              <a:t>1</a:t>
            </a:fld>
            <a:endParaRPr lang="pt-BR"/>
          </a:p>
        </p:txBody>
      </p:sp>
      <p:sp>
        <p:nvSpPr>
          <p:cNvPr id="6" name="Espaço Reservado para Anotações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4182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506413" y="777875"/>
            <a:ext cx="4022725" cy="2263775"/>
          </a:xfrm>
        </p:spPr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6AEF91-C960-4B05-AAB8-B52FA6D79837}" type="slidenum">
              <a:rPr lang="pt-BR" smtClean="0"/>
              <a:t>2</a:t>
            </a:fld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944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6AEF91-C960-4B05-AAB8-B52FA6D79837}" type="slidenum">
              <a:rPr lang="pt-BR" smtClean="0"/>
              <a:t>3</a:t>
            </a:fld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5376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6AEF91-C960-4B05-AAB8-B52FA6D79837}" type="slidenum">
              <a:rPr lang="pt-BR" smtClean="0"/>
              <a:t>4</a:t>
            </a:fld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877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6AEF91-C960-4B05-AAB8-B52FA6D79837}" type="slidenum">
              <a:rPr lang="pt-BR" smtClean="0"/>
              <a:t>5</a:t>
            </a:fld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1311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6AEF91-C960-4B05-AAB8-B52FA6D79837}" type="slidenum">
              <a:rPr lang="pt-BR" smtClean="0"/>
              <a:t>6</a:t>
            </a:fld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7614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6AEF91-C960-4B05-AAB8-B52FA6D79837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44628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509588" y="846138"/>
            <a:ext cx="3924300" cy="2208212"/>
          </a:xfrm>
        </p:spPr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6AEF91-C960-4B05-AAB8-B52FA6D79837}" type="slidenum">
              <a:rPr lang="pt-BR" smtClean="0"/>
              <a:t>8</a:t>
            </a:fld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80794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6AEF91-C960-4B05-AAB8-B52FA6D79837}" type="slidenum">
              <a:rPr lang="pt-BR" smtClean="0"/>
              <a:t>9</a:t>
            </a:fld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1586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6AEF91-C960-4B05-AAB8-B52FA6D79837}" type="slidenum">
              <a:rPr lang="pt-BR" smtClean="0"/>
              <a:t>10</a:t>
            </a:fld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5229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15A37-D591-4569-8001-2302664E73AA}" type="datetimeFigureOut">
              <a:rPr lang="pt-BR" smtClean="0"/>
              <a:t>28/10/2021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067E9-43E0-4D2C-9BBD-6F12AC30B1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9960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15A37-D591-4569-8001-2302664E73AA}" type="datetimeFigureOut">
              <a:rPr lang="pt-BR" smtClean="0"/>
              <a:t>28/10/2021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067E9-43E0-4D2C-9BBD-6F12AC30B1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7309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15A37-D591-4569-8001-2302664E73AA}" type="datetimeFigureOut">
              <a:rPr lang="pt-BR" smtClean="0"/>
              <a:t>28/10/2021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067E9-43E0-4D2C-9BBD-6F12AC30B1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6334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15A37-D591-4569-8001-2302664E73AA}" type="datetimeFigureOut">
              <a:rPr lang="pt-BR" smtClean="0"/>
              <a:t>28/10/2021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067E9-43E0-4D2C-9BBD-6F12AC30B1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7582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15A37-D591-4569-8001-2302664E73AA}" type="datetimeFigureOut">
              <a:rPr lang="pt-BR" smtClean="0"/>
              <a:t>28/10/2021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067E9-43E0-4D2C-9BBD-6F12AC30B1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3590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15A37-D591-4569-8001-2302664E73AA}" type="datetimeFigureOut">
              <a:rPr lang="pt-BR" smtClean="0"/>
              <a:t>28/10/2021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067E9-43E0-4D2C-9BBD-6F12AC30B1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0802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15A37-D591-4569-8001-2302664E73AA}" type="datetimeFigureOut">
              <a:rPr lang="pt-BR" smtClean="0"/>
              <a:t>28/10/2021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067E9-43E0-4D2C-9BBD-6F12AC30B1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437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15A37-D591-4569-8001-2302664E73AA}" type="datetimeFigureOut">
              <a:rPr lang="pt-BR" smtClean="0"/>
              <a:t>28/10/2021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067E9-43E0-4D2C-9BBD-6F12AC30B1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0890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15A37-D591-4569-8001-2302664E73AA}" type="datetimeFigureOut">
              <a:rPr lang="pt-BR" smtClean="0"/>
              <a:t>28/10/2021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067E9-43E0-4D2C-9BBD-6F12AC30B1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6471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15A37-D591-4569-8001-2302664E73AA}" type="datetimeFigureOut">
              <a:rPr lang="pt-BR" smtClean="0"/>
              <a:t>28/10/2021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067E9-43E0-4D2C-9BBD-6F12AC30B1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8014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15A37-D591-4569-8001-2302664E73AA}" type="datetimeFigureOut">
              <a:rPr lang="pt-BR" smtClean="0"/>
              <a:t>28/10/2021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067E9-43E0-4D2C-9BBD-6F12AC30B1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6916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15A37-D591-4569-8001-2302664E73AA}" type="datetimeFigureOut">
              <a:rPr lang="pt-BR" smtClean="0"/>
              <a:t>28/10/2021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067E9-43E0-4D2C-9BBD-6F12AC30B1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1320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f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12" Type="http://schemas.openxmlformats.org/officeDocument/2006/relationships/image" Target="../media/image25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19.png"/><Relationship Id="rId5" Type="http://schemas.openxmlformats.org/officeDocument/2006/relationships/image" Target="../media/image16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xmlns="" id="{AC8EEB0F-BA72-49AC-956F-331B60FDE7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" r="1148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1BE70332-ECAF-47BB-8C7B-BD049452F6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50337" y="875758"/>
            <a:ext cx="5219885" cy="5109539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xmlns="" id="{716D9361-A35A-4DC8-AAB9-04FD2D6FEE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01986" y="673591"/>
            <a:ext cx="5565913" cy="541540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xmlns="" id="{87FC31AD-FBB3-4219-A758-D6F7594A0A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57734" y="1041621"/>
            <a:ext cx="4953365" cy="4801521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eiryo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94220" y="2592053"/>
            <a:ext cx="4181444" cy="2362673"/>
          </a:xfrm>
        </p:spPr>
        <p:txBody>
          <a:bodyPr anchor="b">
            <a:normAutofit/>
          </a:bodyPr>
          <a:lstStyle/>
          <a:p>
            <a:r>
              <a:rPr lang="pt-BR" sz="5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SemiBold SemiConden" panose="020B0502040204020203" pitchFamily="34" charset="0"/>
              </a:rPr>
              <a:t>Investing</a:t>
            </a:r>
            <a:r>
              <a:rPr lang="pt-BR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Bold SemiConden" panose="020B0502040204020203" pitchFamily="34" charset="0"/>
              </a:rPr>
              <a:t> in </a:t>
            </a:r>
            <a:r>
              <a:rPr lang="pt-BR" sz="5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SemiBold SemiConden" panose="020B0502040204020203" pitchFamily="34" charset="0"/>
              </a:rPr>
              <a:t>Brazil</a:t>
            </a:r>
            <a:r>
              <a:rPr lang="pt-BR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Bold SemiConden" panose="020B0502040204020203" pitchFamily="34" charset="0"/>
              </a:rPr>
              <a:t/>
            </a:r>
            <a:br>
              <a:rPr lang="pt-BR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Bold SemiConden" panose="020B0502040204020203" pitchFamily="34" charset="0"/>
              </a:rPr>
            </a:br>
            <a:endParaRPr lang="pt-BR" sz="5400" dirty="0">
              <a:solidFill>
                <a:schemeClr val="tx1">
                  <a:lumMod val="75000"/>
                  <a:lumOff val="25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269155" y="7023863"/>
            <a:ext cx="3283888" cy="816301"/>
          </a:xfrm>
        </p:spPr>
        <p:txBody>
          <a:bodyPr anchor="t">
            <a:normAutofit/>
          </a:bodyPr>
          <a:lstStyle/>
          <a:p>
            <a:endParaRPr lang="pt-B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Tinta 16">
                <a:extLst>
                  <a:ext uri="{FF2B5EF4-FFF2-40B4-BE49-F238E27FC236}">
                    <a16:creationId xmlns:a16="http://schemas.microsoft.com/office/drawing/2014/main" xmlns="" id="{925F5ED8-1250-4303-B478-FDC7B84A33A6}"/>
                  </a:ext>
                </a:extLst>
              </p14:cNvPr>
              <p14:cNvContentPartPr/>
              <p14:nvPr/>
            </p14:nvContentPartPr>
            <p14:xfrm>
              <a:off x="4917991" y="2281215"/>
              <a:ext cx="360" cy="360"/>
            </p14:xfrm>
          </p:contentPart>
        </mc:Choice>
        <mc:Fallback xmlns="">
          <p:pic>
            <p:nvPicPr>
              <p:cNvPr id="17" name="Tinta 16">
                <a:extLst>
                  <a:ext uri="{FF2B5EF4-FFF2-40B4-BE49-F238E27FC236}">
                    <a16:creationId xmlns:a16="http://schemas.microsoft.com/office/drawing/2014/main" id="{925F5ED8-1250-4303-B478-FDC7B84A33A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08991" y="2272215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6299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763" y="546635"/>
            <a:ext cx="12187237" cy="1325563"/>
          </a:xfrm>
        </p:spPr>
        <p:txBody>
          <a:bodyPr>
            <a:normAutofit/>
          </a:bodyPr>
          <a:lstStyle/>
          <a:p>
            <a:pPr algn="ctr"/>
            <a:r>
              <a:rPr lang="pt-BR" sz="3200" dirty="0">
                <a:latin typeface="Bahnschrift SemiBold SemiConden" panose="020B0502040204020203" pitchFamily="34" charset="0"/>
              </a:rPr>
              <a:t>2005-2021 </a:t>
            </a:r>
            <a:r>
              <a:rPr lang="pt-BR" sz="3200" dirty="0" err="1">
                <a:latin typeface="Bahnschrift SemiBold SemiConden" panose="020B0502040204020203" pitchFamily="34" charset="0"/>
              </a:rPr>
              <a:t>Main</a:t>
            </a:r>
            <a:r>
              <a:rPr lang="pt-BR" sz="3200" dirty="0">
                <a:latin typeface="Bahnschrift SemiBold SemiConden" panose="020B0502040204020203" pitchFamily="34" charset="0"/>
              </a:rPr>
              <a:t> </a:t>
            </a:r>
            <a:r>
              <a:rPr lang="pt-BR" sz="3200" dirty="0" err="1">
                <a:latin typeface="Bahnschrift SemiBold SemiConden" panose="020B0502040204020203" pitchFamily="34" charset="0"/>
              </a:rPr>
              <a:t>destinations</a:t>
            </a:r>
            <a:r>
              <a:rPr lang="pt-BR" sz="3200" dirty="0">
                <a:latin typeface="Bahnschrift SemiBold SemiConden" panose="020B0502040204020203" pitchFamily="34" charset="0"/>
              </a:rPr>
              <a:t> </a:t>
            </a:r>
            <a:r>
              <a:rPr lang="pt-BR" sz="3200" dirty="0" err="1">
                <a:latin typeface="Bahnschrift SemiBold SemiConden" panose="020B0502040204020203" pitchFamily="34" charset="0"/>
              </a:rPr>
              <a:t>of</a:t>
            </a:r>
            <a:r>
              <a:rPr lang="pt-BR" sz="3200" dirty="0">
                <a:latin typeface="Bahnschrift SemiBold SemiConden" panose="020B0502040204020203" pitchFamily="34" charset="0"/>
              </a:rPr>
              <a:t> </a:t>
            </a:r>
            <a:r>
              <a:rPr lang="pt-BR" sz="3200" dirty="0" err="1">
                <a:latin typeface="Bahnschrift SemiBold SemiConden" panose="020B0502040204020203" pitchFamily="34" charset="0"/>
              </a:rPr>
              <a:t>Chinese</a:t>
            </a:r>
            <a:r>
              <a:rPr lang="pt-BR" sz="3200" dirty="0">
                <a:latin typeface="Bahnschrift SemiBold SemiConden" panose="020B0502040204020203" pitchFamily="34" charset="0"/>
              </a:rPr>
              <a:t> </a:t>
            </a:r>
            <a:r>
              <a:rPr lang="pt-BR" sz="3200" dirty="0" err="1">
                <a:latin typeface="Bahnschrift SemiBold SemiConden" panose="020B0502040204020203" pitchFamily="34" charset="0"/>
              </a:rPr>
              <a:t>Investments</a:t>
            </a:r>
            <a:endParaRPr lang="pt-BR" sz="3200" dirty="0">
              <a:latin typeface="Bahnschrift SemiBold SemiConden" panose="020B0502040204020203" pitchFamily="34" charset="0"/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1265074" y="2538219"/>
            <a:ext cx="1199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>
              <a:solidFill>
                <a:srgbClr val="FF0000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4292138" y="1358007"/>
            <a:ext cx="1199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>
              <a:latin typeface="Bahnschrift SemiBold SemiConden" panose="020B0502040204020203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4809836" y="1997251"/>
            <a:ext cx="971951" cy="179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>
              <a:latin typeface="Bahnschrift SemiBold SemiConden" panose="020B0502040204020203" pitchFamily="34" charset="0"/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9956800" y="6581001"/>
            <a:ext cx="2456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*China Global </a:t>
            </a:r>
            <a:r>
              <a:rPr lang="pt-BR" sz="1200" dirty="0" err="1"/>
              <a:t>Investment</a:t>
            </a:r>
            <a:r>
              <a:rPr lang="pt-BR" sz="1200" dirty="0"/>
              <a:t> </a:t>
            </a:r>
            <a:r>
              <a:rPr lang="pt-BR" sz="1200" dirty="0" err="1"/>
              <a:t>Tracker</a:t>
            </a:r>
            <a:endParaRPr lang="pt-BR" sz="1200" dirty="0"/>
          </a:p>
        </p:txBody>
      </p:sp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xmlns="" id="{CD2C39F4-D097-4476-937B-1DACEEC081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136" y="2723889"/>
            <a:ext cx="2016000" cy="2016000"/>
          </a:xfrm>
          <a:prstGeom prst="rect">
            <a:avLst/>
          </a:prstGeom>
        </p:spPr>
      </p:pic>
      <p:pic>
        <p:nvPicPr>
          <p:cNvPr id="8" name="Imagem 7" descr="Logotipo, Ícone, nome da empresa&#10;&#10;Descrição gerada automaticamente">
            <a:extLst>
              <a:ext uri="{FF2B5EF4-FFF2-40B4-BE49-F238E27FC236}">
                <a16:creationId xmlns:a16="http://schemas.microsoft.com/office/drawing/2014/main" xmlns="" id="{5D9897EE-ED6A-432C-AF90-AD75D95A1B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669" y="2716666"/>
            <a:ext cx="1980000" cy="1980000"/>
          </a:xfrm>
          <a:prstGeom prst="rect">
            <a:avLst/>
          </a:prstGeom>
        </p:spPr>
      </p:pic>
      <p:pic>
        <p:nvPicPr>
          <p:cNvPr id="13" name="Imagem 12" descr="Forma, Logotipo, nome da empresa&#10;&#10;Descrição gerada automaticamente">
            <a:extLst>
              <a:ext uri="{FF2B5EF4-FFF2-40B4-BE49-F238E27FC236}">
                <a16:creationId xmlns:a16="http://schemas.microsoft.com/office/drawing/2014/main" xmlns="" id="{587EB7F0-567F-4295-BD68-5EE2E7ED7F2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57" y="2841586"/>
            <a:ext cx="1780606" cy="1780606"/>
          </a:xfrm>
          <a:prstGeom prst="rect">
            <a:avLst/>
          </a:prstGeom>
        </p:spPr>
      </p:pic>
      <p:pic>
        <p:nvPicPr>
          <p:cNvPr id="17" name="Imagem 16" descr="Logotipo, nome da empresa&#10;&#10;Descrição gerada automaticamente">
            <a:extLst>
              <a:ext uri="{FF2B5EF4-FFF2-40B4-BE49-F238E27FC236}">
                <a16:creationId xmlns:a16="http://schemas.microsoft.com/office/drawing/2014/main" xmlns="" id="{2731C513-1A97-4E52-A368-023A91659F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284" y="2345889"/>
            <a:ext cx="2772000" cy="2772000"/>
          </a:xfrm>
          <a:prstGeom prst="rect">
            <a:avLst/>
          </a:prstGeom>
        </p:spPr>
      </p:pic>
      <p:pic>
        <p:nvPicPr>
          <p:cNvPr id="32" name="Imagem 31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05AF2113-AE5B-43AC-9225-85D4961FB7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630" y="2716666"/>
            <a:ext cx="2772000" cy="2079000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xmlns="" id="{D240A40F-AA53-47C9-83B3-8B4670BACEB8}"/>
              </a:ext>
            </a:extLst>
          </p:cNvPr>
          <p:cNvSpPr txBox="1"/>
          <p:nvPr/>
        </p:nvSpPr>
        <p:spPr>
          <a:xfrm>
            <a:off x="773149" y="4762321"/>
            <a:ext cx="1470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Bahnschrift SemiBold" panose="020B0502040204020203" pitchFamily="34" charset="0"/>
              </a:rPr>
              <a:t>USD 187 bi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xmlns="" id="{6A250D35-BA6F-467B-9D61-CDE97A7FE384}"/>
              </a:ext>
            </a:extLst>
          </p:cNvPr>
          <p:cNvSpPr txBox="1"/>
          <p:nvPr/>
        </p:nvSpPr>
        <p:spPr>
          <a:xfrm>
            <a:off x="5400833" y="4763325"/>
            <a:ext cx="1470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Bahnschrift SemiBold" panose="020B0502040204020203" pitchFamily="34" charset="0"/>
              </a:rPr>
              <a:t>USD 96 bi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xmlns="" id="{08489308-FC34-42B3-8AE2-A1006B94964C}"/>
              </a:ext>
            </a:extLst>
          </p:cNvPr>
          <p:cNvSpPr txBox="1"/>
          <p:nvPr/>
        </p:nvSpPr>
        <p:spPr>
          <a:xfrm>
            <a:off x="2985322" y="4757099"/>
            <a:ext cx="1470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Bahnschrift SemiBold" panose="020B0502040204020203" pitchFamily="34" charset="0"/>
              </a:rPr>
              <a:t>USD 101 bi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xmlns="" id="{82922BE4-C435-4781-9729-B0E20F9D8912}"/>
              </a:ext>
            </a:extLst>
          </p:cNvPr>
          <p:cNvSpPr txBox="1"/>
          <p:nvPr/>
        </p:nvSpPr>
        <p:spPr>
          <a:xfrm>
            <a:off x="7816344" y="4757099"/>
            <a:ext cx="1470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Bahnschrift SemiBold" panose="020B0502040204020203" pitchFamily="34" charset="0"/>
              </a:rPr>
              <a:t>USD 61 bi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xmlns="" id="{78C51529-30DD-49AA-8B3C-7274522B659A}"/>
              </a:ext>
            </a:extLst>
          </p:cNvPr>
          <p:cNvSpPr txBox="1"/>
          <p:nvPr/>
        </p:nvSpPr>
        <p:spPr>
          <a:xfrm>
            <a:off x="10341305" y="4795666"/>
            <a:ext cx="1470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Bahnschrift SemiBold" panose="020B0502040204020203" pitchFamily="34" charset="0"/>
              </a:rPr>
              <a:t>USD 61 bi</a:t>
            </a:r>
          </a:p>
        </p:txBody>
      </p:sp>
    </p:spTree>
    <p:extLst>
      <p:ext uri="{BB962C8B-B14F-4D97-AF65-F5344CB8AC3E}">
        <p14:creationId xmlns:p14="http://schemas.microsoft.com/office/powerpoint/2010/main" val="1242921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xmlns="" id="{3D5FBB81-B61B-416A-8F5D-A8DDF62530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3" name="Imagem 2" descr="Por do sol no céu&#10;&#10;Descrição gerada automaticamente com confiança média">
            <a:extLst>
              <a:ext uri="{FF2B5EF4-FFF2-40B4-BE49-F238E27FC236}">
                <a16:creationId xmlns:a16="http://schemas.microsoft.com/office/drawing/2014/main" xmlns="" id="{CD59423F-5CED-4003-A178-454BFF94BC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18" r="32195"/>
          <a:stretch/>
        </p:blipFill>
        <p:spPr>
          <a:xfrm>
            <a:off x="4691118" y="1"/>
            <a:ext cx="7500882" cy="6857999"/>
          </a:xfrm>
          <a:custGeom>
            <a:avLst/>
            <a:gdLst/>
            <a:ahLst/>
            <a:cxnLst/>
            <a:rect l="l" t="t" r="r" b="b"/>
            <a:pathLst>
              <a:path w="7500882" h="6857999">
                <a:moveTo>
                  <a:pt x="898230" y="0"/>
                </a:moveTo>
                <a:lnTo>
                  <a:pt x="7500882" y="0"/>
                </a:lnTo>
                <a:lnTo>
                  <a:pt x="7500882" y="6857999"/>
                </a:lnTo>
                <a:lnTo>
                  <a:pt x="0" y="6857999"/>
                </a:lnTo>
                <a:lnTo>
                  <a:pt x="114106" y="6780598"/>
                </a:lnTo>
                <a:cubicBezTo>
                  <a:pt x="291579" y="6653107"/>
                  <a:pt x="465794" y="6515396"/>
                  <a:pt x="641619" y="6374813"/>
                </a:cubicBezTo>
                <a:cubicBezTo>
                  <a:pt x="1607125" y="5602838"/>
                  <a:pt x="2555378" y="4969130"/>
                  <a:pt x="2555378" y="3621655"/>
                </a:cubicBezTo>
                <a:cubicBezTo>
                  <a:pt x="2555378" y="2093191"/>
                  <a:pt x="1969579" y="754640"/>
                  <a:pt x="920818" y="14996"/>
                </a:cubicBezTo>
                <a:close/>
              </a:path>
            </a:pathLst>
          </a:cu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xmlns="" id="{40C0D7D4-D83D-4C58-87D1-955F0A9173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7476051" cy="6858000"/>
          </a:xfrm>
          <a:custGeom>
            <a:avLst/>
            <a:gdLst>
              <a:gd name="connsiteX0" fmla="*/ 0 w 7476051"/>
              <a:gd name="connsiteY0" fmla="*/ 0 h 6858000"/>
              <a:gd name="connsiteX1" fmla="*/ 5853028 w 7476051"/>
              <a:gd name="connsiteY1" fmla="*/ 0 h 6858000"/>
              <a:gd name="connsiteX2" fmla="*/ 5875152 w 7476051"/>
              <a:gd name="connsiteY2" fmla="*/ 14997 h 6858000"/>
              <a:gd name="connsiteX3" fmla="*/ 7476051 w 7476051"/>
              <a:gd name="connsiteY3" fmla="*/ 3621656 h 6858000"/>
              <a:gd name="connsiteX4" fmla="*/ 5601702 w 7476051"/>
              <a:gd name="connsiteY4" fmla="*/ 6374814 h 6858000"/>
              <a:gd name="connsiteX5" fmla="*/ 5085053 w 7476051"/>
              <a:gd name="connsiteY5" fmla="*/ 6780599 h 6858000"/>
              <a:gd name="connsiteX6" fmla="*/ 4973297 w 7476051"/>
              <a:gd name="connsiteY6" fmla="*/ 6858000 h 6858000"/>
              <a:gd name="connsiteX7" fmla="*/ 0 w 747605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6051" h="6858000">
                <a:moveTo>
                  <a:pt x="0" y="0"/>
                </a:moveTo>
                <a:lnTo>
                  <a:pt x="5853028" y="0"/>
                </a:lnTo>
                <a:lnTo>
                  <a:pt x="5875152" y="14997"/>
                </a:lnTo>
                <a:cubicBezTo>
                  <a:pt x="6902315" y="754641"/>
                  <a:pt x="7476051" y="2093192"/>
                  <a:pt x="7476051" y="3621656"/>
                </a:cubicBezTo>
                <a:cubicBezTo>
                  <a:pt x="7476051" y="4969131"/>
                  <a:pt x="6547326" y="5602839"/>
                  <a:pt x="5601702" y="6374814"/>
                </a:cubicBezTo>
                <a:cubicBezTo>
                  <a:pt x="5429499" y="6515397"/>
                  <a:pt x="5258871" y="6653108"/>
                  <a:pt x="5085053" y="6780599"/>
                </a:cubicBezTo>
                <a:lnTo>
                  <a:pt x="497329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xmlns="" id="{CA35125A-A1A4-40EB-B5EE-4371BC4DD4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7347004" cy="6858000"/>
          </a:xfrm>
          <a:custGeom>
            <a:avLst/>
            <a:gdLst>
              <a:gd name="connsiteX0" fmla="*/ 39602 w 7347004"/>
              <a:gd name="connsiteY0" fmla="*/ 0 h 6858000"/>
              <a:gd name="connsiteX1" fmla="*/ 5675927 w 7347004"/>
              <a:gd name="connsiteY1" fmla="*/ 0 h 6858000"/>
              <a:gd name="connsiteX2" fmla="*/ 5698706 w 7347004"/>
              <a:gd name="connsiteY2" fmla="*/ 14997 h 6858000"/>
              <a:gd name="connsiteX3" fmla="*/ 7347004 w 7347004"/>
              <a:gd name="connsiteY3" fmla="*/ 3621656 h 6858000"/>
              <a:gd name="connsiteX4" fmla="*/ 5417159 w 7347004"/>
              <a:gd name="connsiteY4" fmla="*/ 6374814 h 6858000"/>
              <a:gd name="connsiteX5" fmla="*/ 4885213 w 7347004"/>
              <a:gd name="connsiteY5" fmla="*/ 6780599 h 6858000"/>
              <a:gd name="connsiteX6" fmla="*/ 4770148 w 7347004"/>
              <a:gd name="connsiteY6" fmla="*/ 6858000 h 6858000"/>
              <a:gd name="connsiteX7" fmla="*/ 850790 w 7347004"/>
              <a:gd name="connsiteY7" fmla="*/ 6858000 h 6858000"/>
              <a:gd name="connsiteX8" fmla="*/ 39602 w 7347004"/>
              <a:gd name="connsiteY8" fmla="*/ 6858000 h 6858000"/>
              <a:gd name="connsiteX9" fmla="*/ 0 w 7347004"/>
              <a:gd name="connsiteY9" fmla="*/ 6858000 h 6858000"/>
              <a:gd name="connsiteX10" fmla="*/ 0 w 7347004"/>
              <a:gd name="connsiteY10" fmla="*/ 1 h 6858000"/>
              <a:gd name="connsiteX11" fmla="*/ 39602 w 7347004"/>
              <a:gd name="connsiteY11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347004" h="6858000">
                <a:moveTo>
                  <a:pt x="39602" y="0"/>
                </a:moveTo>
                <a:lnTo>
                  <a:pt x="5675927" y="0"/>
                </a:lnTo>
                <a:lnTo>
                  <a:pt x="5698706" y="14997"/>
                </a:lnTo>
                <a:cubicBezTo>
                  <a:pt x="6756281" y="754641"/>
                  <a:pt x="7347004" y="2093192"/>
                  <a:pt x="7347004" y="3621656"/>
                </a:cubicBezTo>
                <a:cubicBezTo>
                  <a:pt x="7347004" y="4969131"/>
                  <a:pt x="6390781" y="5602839"/>
                  <a:pt x="5417159" y="6374814"/>
                </a:cubicBezTo>
                <a:cubicBezTo>
                  <a:pt x="5239858" y="6515397"/>
                  <a:pt x="5064178" y="6653108"/>
                  <a:pt x="4885213" y="6780599"/>
                </a:cubicBezTo>
                <a:lnTo>
                  <a:pt x="4770148" y="6858000"/>
                </a:lnTo>
                <a:lnTo>
                  <a:pt x="850790" y="6858000"/>
                </a:lnTo>
                <a:lnTo>
                  <a:pt x="39602" y="6858000"/>
                </a:lnTo>
                <a:lnTo>
                  <a:pt x="0" y="6858000"/>
                </a:lnTo>
                <a:lnTo>
                  <a:pt x="0" y="1"/>
                </a:lnTo>
                <a:lnTo>
                  <a:pt x="39602" y="1"/>
                </a:ln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Meiryo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xmlns="" id="{15F9A324-404E-4C5D-AFF0-C5D0D84182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139034" y="-1"/>
            <a:ext cx="2535264" cy="6858001"/>
          </a:xfrm>
          <a:custGeom>
            <a:avLst/>
            <a:gdLst>
              <a:gd name="connsiteX0" fmla="*/ 1218585 w 2535264"/>
              <a:gd name="connsiteY0" fmla="*/ 0 h 6858001"/>
              <a:gd name="connsiteX1" fmla="*/ 1236561 w 2535264"/>
              <a:gd name="connsiteY1" fmla="*/ 0 h 6858001"/>
              <a:gd name="connsiteX2" fmla="*/ 1264452 w 2535264"/>
              <a:gd name="connsiteY2" fmla="*/ 24550 h 6858001"/>
              <a:gd name="connsiteX3" fmla="*/ 2528121 w 2535264"/>
              <a:gd name="connsiteY3" fmla="*/ 3710502 h 6858001"/>
              <a:gd name="connsiteX4" fmla="*/ 492890 w 2535264"/>
              <a:gd name="connsiteY4" fmla="*/ 6507511 h 6858001"/>
              <a:gd name="connsiteX5" fmla="*/ 221418 w 2535264"/>
              <a:gd name="connsiteY5" fmla="*/ 6713387 h 6858001"/>
              <a:gd name="connsiteX6" fmla="*/ 20100 w 2535264"/>
              <a:gd name="connsiteY6" fmla="*/ 6858001 h 6858001"/>
              <a:gd name="connsiteX7" fmla="*/ 0 w 2535264"/>
              <a:gd name="connsiteY7" fmla="*/ 6858001 h 6858001"/>
              <a:gd name="connsiteX8" fmla="*/ 202488 w 2535264"/>
              <a:gd name="connsiteY8" fmla="*/ 6712547 h 6858001"/>
              <a:gd name="connsiteX9" fmla="*/ 473961 w 2535264"/>
              <a:gd name="connsiteY9" fmla="*/ 6506670 h 6858001"/>
              <a:gd name="connsiteX10" fmla="*/ 2509192 w 2535264"/>
              <a:gd name="connsiteY10" fmla="*/ 3709662 h 6858001"/>
              <a:gd name="connsiteX11" fmla="*/ 1245521 w 2535264"/>
              <a:gd name="connsiteY11" fmla="*/ 23708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5264" h="6858001">
                <a:moveTo>
                  <a:pt x="1218585" y="0"/>
                </a:moveTo>
                <a:lnTo>
                  <a:pt x="1236561" y="0"/>
                </a:lnTo>
                <a:lnTo>
                  <a:pt x="1264452" y="24550"/>
                </a:lnTo>
                <a:cubicBezTo>
                  <a:pt x="2149109" y="863108"/>
                  <a:pt x="2598329" y="2210814"/>
                  <a:pt x="2528121" y="3710502"/>
                </a:cubicBezTo>
                <a:cubicBezTo>
                  <a:pt x="2462100" y="5120751"/>
                  <a:pt x="1489450" y="5742158"/>
                  <a:pt x="492890" y="6507511"/>
                </a:cubicBezTo>
                <a:cubicBezTo>
                  <a:pt x="402151" y="6577199"/>
                  <a:pt x="311847" y="6646154"/>
                  <a:pt x="221418" y="6713387"/>
                </a:cubicBezTo>
                <a:lnTo>
                  <a:pt x="20100" y="6858001"/>
                </a:lnTo>
                <a:lnTo>
                  <a:pt x="0" y="6858001"/>
                </a:lnTo>
                <a:lnTo>
                  <a:pt x="202488" y="6712547"/>
                </a:lnTo>
                <a:cubicBezTo>
                  <a:pt x="292917" y="6645314"/>
                  <a:pt x="383222" y="6576359"/>
                  <a:pt x="473961" y="6506670"/>
                </a:cubicBezTo>
                <a:cubicBezTo>
                  <a:pt x="1470520" y="5741317"/>
                  <a:pt x="2443170" y="5119911"/>
                  <a:pt x="2509192" y="3709662"/>
                </a:cubicBezTo>
                <a:cubicBezTo>
                  <a:pt x="2579400" y="2209973"/>
                  <a:pt x="2130178" y="862268"/>
                  <a:pt x="1245521" y="23708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5210CFBF-F589-4089-B8D4-125E06D9CB29}"/>
              </a:ext>
            </a:extLst>
          </p:cNvPr>
          <p:cNvSpPr txBox="1"/>
          <p:nvPr/>
        </p:nvSpPr>
        <p:spPr>
          <a:xfrm>
            <a:off x="0" y="2021158"/>
            <a:ext cx="7065818" cy="3651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latin typeface="Bahnschrift SemiBold" panose="020B0502040204020203" pitchFamily="34" charset="0"/>
              </a:rPr>
              <a:t>China and the Brazilian energy sector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Major share of Chinese investments in Brazil has happened in this sector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Most of State Grid and CTG foreign investments have happened in Brazil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China is responsible for producing 10% of the electricity in Brazil (98% of the Chinese companies in this sector are SOEs)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75606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Grupo de pessoas sentadas&#10;&#10;Descrição gerada automaticamente com confiança média">
            <a:extLst>
              <a:ext uri="{FF2B5EF4-FFF2-40B4-BE49-F238E27FC236}">
                <a16:creationId xmlns:a16="http://schemas.microsoft.com/office/drawing/2014/main" xmlns="" id="{497424F9-4C18-4F15-ACCE-F50D94DC71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3" r="22646" b="-2"/>
          <a:stretch/>
        </p:blipFill>
        <p:spPr>
          <a:xfrm>
            <a:off x="9060322" y="2004207"/>
            <a:ext cx="2849586" cy="2849586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7" name="Imagem 6" descr="Mapa&#10;&#10;Descrição gerada automaticamente">
            <a:extLst>
              <a:ext uri="{FF2B5EF4-FFF2-40B4-BE49-F238E27FC236}">
                <a16:creationId xmlns:a16="http://schemas.microsoft.com/office/drawing/2014/main" xmlns="" id="{978F9120-5490-418C-9907-26D0BB3D1F0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1" r="34870" b="1"/>
          <a:stretch/>
        </p:blipFill>
        <p:spPr>
          <a:xfrm>
            <a:off x="4671208" y="2004207"/>
            <a:ext cx="2849586" cy="2849586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3" name="Imagem 2" descr="Ilha rodeada de água&#10;&#10;Descrição gerada automaticamente">
            <a:extLst>
              <a:ext uri="{FF2B5EF4-FFF2-40B4-BE49-F238E27FC236}">
                <a16:creationId xmlns:a16="http://schemas.microsoft.com/office/drawing/2014/main" xmlns="" id="{BA9518A6-7C3E-423A-9E34-A3D154F8838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17" r="17983" b="1"/>
          <a:stretch/>
        </p:blipFill>
        <p:spPr>
          <a:xfrm>
            <a:off x="282094" y="2004207"/>
            <a:ext cx="2849586" cy="2849586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5A68CA50-6A2B-49D9-8B7F-50145B2F1FE5}"/>
              </a:ext>
            </a:extLst>
          </p:cNvPr>
          <p:cNvSpPr txBox="1"/>
          <p:nvPr/>
        </p:nvSpPr>
        <p:spPr>
          <a:xfrm>
            <a:off x="942983" y="4980767"/>
            <a:ext cx="1883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err="1">
                <a:latin typeface="Bahnschrift SemiBold" panose="020B0502040204020203" pitchFamily="34" charset="0"/>
              </a:rPr>
              <a:t>Demand</a:t>
            </a:r>
            <a:endParaRPr lang="pt-BR" sz="2800" dirty="0">
              <a:latin typeface="Bahnschrift SemiBold" panose="020B0502040204020203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73E99528-83CB-4171-B982-D8DDDDEF2796}"/>
              </a:ext>
            </a:extLst>
          </p:cNvPr>
          <p:cNvSpPr txBox="1"/>
          <p:nvPr/>
        </p:nvSpPr>
        <p:spPr>
          <a:xfrm>
            <a:off x="5460299" y="4983789"/>
            <a:ext cx="127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Bahnschrift SemiBold" panose="020B0502040204020203" pitchFamily="34" charset="0"/>
              </a:rPr>
              <a:t>Design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52551EAE-7FFC-4BDE-9DD8-A97DD3B2215E}"/>
              </a:ext>
            </a:extLst>
          </p:cNvPr>
          <p:cNvSpPr txBox="1"/>
          <p:nvPr/>
        </p:nvSpPr>
        <p:spPr>
          <a:xfrm>
            <a:off x="9851413" y="4980767"/>
            <a:ext cx="1598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Bahnschrift SemiBold" panose="020B0502040204020203" pitchFamily="34" charset="0"/>
              </a:rPr>
              <a:t>Decide</a:t>
            </a:r>
          </a:p>
        </p:txBody>
      </p:sp>
      <p:sp>
        <p:nvSpPr>
          <p:cNvPr id="13" name="Seta: Divisa 12">
            <a:extLst>
              <a:ext uri="{FF2B5EF4-FFF2-40B4-BE49-F238E27FC236}">
                <a16:creationId xmlns:a16="http://schemas.microsoft.com/office/drawing/2014/main" xmlns="" id="{086AE653-9501-4683-8A18-1EE36F86E75A}"/>
              </a:ext>
            </a:extLst>
          </p:cNvPr>
          <p:cNvSpPr/>
          <p:nvPr/>
        </p:nvSpPr>
        <p:spPr>
          <a:xfrm>
            <a:off x="3570051" y="2587557"/>
            <a:ext cx="690664" cy="1410511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4" name="Seta: Divisa 13">
            <a:extLst>
              <a:ext uri="{FF2B5EF4-FFF2-40B4-BE49-F238E27FC236}">
                <a16:creationId xmlns:a16="http://schemas.microsoft.com/office/drawing/2014/main" xmlns="" id="{957735C7-F9E3-4F31-B432-6642D35DC836}"/>
              </a:ext>
            </a:extLst>
          </p:cNvPr>
          <p:cNvSpPr/>
          <p:nvPr/>
        </p:nvSpPr>
        <p:spPr>
          <a:xfrm>
            <a:off x="8010365" y="2587557"/>
            <a:ext cx="690664" cy="1410511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5" name="Seta: Divisa 14">
            <a:extLst>
              <a:ext uri="{FF2B5EF4-FFF2-40B4-BE49-F238E27FC236}">
                <a16:creationId xmlns:a16="http://schemas.microsoft.com/office/drawing/2014/main" xmlns="" id="{39C2220A-BEFC-4B6B-A041-E1681FDA97C1}"/>
              </a:ext>
            </a:extLst>
          </p:cNvPr>
          <p:cNvSpPr/>
          <p:nvPr/>
        </p:nvSpPr>
        <p:spPr>
          <a:xfrm>
            <a:off x="3836305" y="2587557"/>
            <a:ext cx="690664" cy="1410511"/>
          </a:xfrm>
          <a:prstGeom prst="chevron">
            <a:avLst/>
          </a:prstGeom>
          <a:noFill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6" name="Seta: Divisa 15">
            <a:extLst>
              <a:ext uri="{FF2B5EF4-FFF2-40B4-BE49-F238E27FC236}">
                <a16:creationId xmlns:a16="http://schemas.microsoft.com/office/drawing/2014/main" xmlns="" id="{8E22DCDD-2DEB-431D-8CF4-E1BA6873DEDF}"/>
              </a:ext>
            </a:extLst>
          </p:cNvPr>
          <p:cNvSpPr/>
          <p:nvPr/>
        </p:nvSpPr>
        <p:spPr>
          <a:xfrm>
            <a:off x="8267742" y="2587556"/>
            <a:ext cx="690664" cy="1410511"/>
          </a:xfrm>
          <a:prstGeom prst="chevron">
            <a:avLst/>
          </a:prstGeom>
          <a:noFill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C4174CE6-2C68-4258-BA8B-EF30B7CA34E9}"/>
              </a:ext>
            </a:extLst>
          </p:cNvPr>
          <p:cNvSpPr txBox="1"/>
          <p:nvPr/>
        </p:nvSpPr>
        <p:spPr>
          <a:xfrm>
            <a:off x="2826598" y="388380"/>
            <a:ext cx="65388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err="1" smtClean="0">
                <a:latin typeface="Bahnschrift SemiBold" panose="020B0502040204020203" pitchFamily="34" charset="0"/>
              </a:rPr>
              <a:t>Investment</a:t>
            </a:r>
            <a:r>
              <a:rPr lang="pt-BR" sz="3200" dirty="0" smtClean="0">
                <a:latin typeface="Bahnschrift SemiBold" panose="020B0502040204020203" pitchFamily="34" charset="0"/>
              </a:rPr>
              <a:t> </a:t>
            </a:r>
            <a:r>
              <a:rPr lang="pt-BR" sz="3200" dirty="0" err="1" smtClean="0">
                <a:latin typeface="Bahnschrift SemiBold" panose="020B0502040204020203" pitchFamily="34" charset="0"/>
              </a:rPr>
              <a:t>Partnership</a:t>
            </a:r>
            <a:r>
              <a:rPr lang="pt-BR" sz="3200" dirty="0" smtClean="0">
                <a:latin typeface="Bahnschrift SemiBold" panose="020B0502040204020203" pitchFamily="34" charset="0"/>
              </a:rPr>
              <a:t> </a:t>
            </a:r>
            <a:r>
              <a:rPr lang="pt-BR" sz="3200" dirty="0" err="1" smtClean="0">
                <a:latin typeface="Bahnschrift SemiBold" panose="020B0502040204020203" pitchFamily="34" charset="0"/>
              </a:rPr>
              <a:t>Program</a:t>
            </a:r>
            <a:r>
              <a:rPr lang="pt-BR" sz="3200" dirty="0" smtClean="0">
                <a:latin typeface="Bahnschrift SemiBold" panose="020B0502040204020203" pitchFamily="34" charset="0"/>
              </a:rPr>
              <a:t> (PPI</a:t>
            </a:r>
            <a:r>
              <a:rPr lang="pt-BR" sz="3200" dirty="0">
                <a:latin typeface="Bahnschrift SemiBold" panose="020B0502040204020203" pitchFamily="34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142350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Planta e árvore na floresta&#10;&#10;Descrição gerada automaticamente">
            <a:extLst>
              <a:ext uri="{FF2B5EF4-FFF2-40B4-BE49-F238E27FC236}">
                <a16:creationId xmlns:a16="http://schemas.microsoft.com/office/drawing/2014/main" xmlns="" id="{5983DB8F-9BE7-4869-B34D-7643C71D6B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" y="0"/>
            <a:ext cx="12188583" cy="6858000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F68E51A6-0DBE-4CFB-AD65-CA910BCC8AF5}"/>
              </a:ext>
            </a:extLst>
          </p:cNvPr>
          <p:cNvSpPr/>
          <p:nvPr/>
        </p:nvSpPr>
        <p:spPr>
          <a:xfrm>
            <a:off x="1877438" y="208227"/>
            <a:ext cx="4299626" cy="201362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9E5EE371-8325-4229-8458-6CD63892F125}"/>
              </a:ext>
            </a:extLst>
          </p:cNvPr>
          <p:cNvSpPr txBox="1"/>
          <p:nvPr/>
        </p:nvSpPr>
        <p:spPr>
          <a:xfrm>
            <a:off x="2322171" y="715415"/>
            <a:ext cx="32828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latin typeface="Bahnschrift SemiBold" panose="020B0502040204020203" pitchFamily="34" charset="0"/>
              </a:rPr>
              <a:t>From</a:t>
            </a:r>
            <a:r>
              <a:rPr lang="pt-BR" dirty="0">
                <a:latin typeface="Bahnschrift SemiBold" panose="020B0502040204020203" pitchFamily="34" charset="0"/>
              </a:rPr>
              <a:t> </a:t>
            </a:r>
            <a:r>
              <a:rPr lang="pt-BR" dirty="0" err="1">
                <a:latin typeface="Bahnschrift SemiBold" panose="020B0502040204020203" pitchFamily="34" charset="0"/>
              </a:rPr>
              <a:t>October</a:t>
            </a:r>
            <a:r>
              <a:rPr lang="pt-BR" dirty="0">
                <a:latin typeface="Bahnschrift SemiBold" panose="020B0502040204020203" pitchFamily="34" charset="0"/>
              </a:rPr>
              <a:t> </a:t>
            </a:r>
            <a:r>
              <a:rPr lang="pt-BR" dirty="0" err="1">
                <a:latin typeface="Bahnschrift SemiBold" panose="020B0502040204020203" pitchFamily="34" charset="0"/>
              </a:rPr>
              <a:t>to</a:t>
            </a:r>
            <a:r>
              <a:rPr lang="pt-BR" dirty="0">
                <a:latin typeface="Bahnschrift SemiBold" panose="020B0502040204020203" pitchFamily="34" charset="0"/>
              </a:rPr>
              <a:t> </a:t>
            </a:r>
            <a:r>
              <a:rPr lang="pt-BR" dirty="0" err="1">
                <a:latin typeface="Bahnschrift SemiBold" panose="020B0502040204020203" pitchFamily="34" charset="0"/>
              </a:rPr>
              <a:t>November</a:t>
            </a:r>
            <a:r>
              <a:rPr lang="pt-BR" dirty="0">
                <a:latin typeface="Bahnschrift SemiBold" panose="020B0502040204020203" pitchFamily="34" charset="0"/>
              </a:rPr>
              <a:t>: 45 </a:t>
            </a:r>
            <a:r>
              <a:rPr lang="pt-BR" dirty="0" err="1">
                <a:latin typeface="Bahnschrift SemiBold" panose="020B0502040204020203" pitchFamily="34" charset="0"/>
              </a:rPr>
              <a:t>projects</a:t>
            </a:r>
            <a:r>
              <a:rPr lang="pt-BR" dirty="0">
                <a:latin typeface="Bahnschrift SemiBold" panose="020B0502040204020203" pitchFamily="34" charset="0"/>
              </a:rPr>
              <a:t> </a:t>
            </a:r>
            <a:r>
              <a:rPr lang="pt-BR" dirty="0" err="1">
                <a:latin typeface="Bahnschrift SemiBold" panose="020B0502040204020203" pitchFamily="34" charset="0"/>
              </a:rPr>
              <a:t>worth</a:t>
            </a:r>
            <a:r>
              <a:rPr lang="pt-BR" dirty="0">
                <a:latin typeface="Bahnschrift SemiBold" panose="020B0502040204020203" pitchFamily="34" charset="0"/>
              </a:rPr>
              <a:t> USD 55 </a:t>
            </a:r>
            <a:r>
              <a:rPr lang="pt-BR" dirty="0" err="1">
                <a:latin typeface="Bahnschrift SemiBold" panose="020B0502040204020203" pitchFamily="34" charset="0"/>
              </a:rPr>
              <a:t>billion</a:t>
            </a:r>
            <a:r>
              <a:rPr lang="pt-BR" dirty="0">
                <a:latin typeface="Bahnschrift SemiBold" panose="020B0502040204020203" pitchFamily="34" charset="0"/>
              </a:rPr>
              <a:t> 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xmlns="" id="{199E0B49-3082-4EC1-8646-7E0EFD260ED1}"/>
              </a:ext>
            </a:extLst>
          </p:cNvPr>
          <p:cNvSpPr/>
          <p:nvPr/>
        </p:nvSpPr>
        <p:spPr>
          <a:xfrm>
            <a:off x="6301852" y="2332284"/>
            <a:ext cx="4299626" cy="201362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A0976EBB-5F42-45AA-B18C-A2752C7231CA}"/>
              </a:ext>
            </a:extLst>
          </p:cNvPr>
          <p:cNvSpPr txBox="1"/>
          <p:nvPr/>
        </p:nvSpPr>
        <p:spPr>
          <a:xfrm>
            <a:off x="6968185" y="3015930"/>
            <a:ext cx="3094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Bahnschrift SemiBold" panose="020B0502040204020203" pitchFamily="34" charset="0"/>
              </a:rPr>
              <a:t>2022: 124 </a:t>
            </a:r>
            <a:r>
              <a:rPr lang="pt-BR" dirty="0" err="1">
                <a:latin typeface="Bahnschrift SemiBold" panose="020B0502040204020203" pitchFamily="34" charset="0"/>
              </a:rPr>
              <a:t>projects</a:t>
            </a:r>
            <a:r>
              <a:rPr lang="pt-BR" dirty="0">
                <a:latin typeface="Bahnschrift SemiBold" panose="020B0502040204020203" pitchFamily="34" charset="0"/>
              </a:rPr>
              <a:t> </a:t>
            </a:r>
            <a:r>
              <a:rPr lang="pt-BR" dirty="0" err="1">
                <a:latin typeface="Bahnschrift SemiBold" panose="020B0502040204020203" pitchFamily="34" charset="0"/>
              </a:rPr>
              <a:t>worth</a:t>
            </a:r>
            <a:r>
              <a:rPr lang="pt-BR" dirty="0">
                <a:latin typeface="Bahnschrift SemiBold" panose="020B0502040204020203" pitchFamily="34" charset="0"/>
              </a:rPr>
              <a:t> USD 65 </a:t>
            </a:r>
            <a:r>
              <a:rPr lang="pt-BR" dirty="0" err="1">
                <a:latin typeface="Bahnschrift SemiBold" panose="020B0502040204020203" pitchFamily="34" charset="0"/>
              </a:rPr>
              <a:t>billions</a:t>
            </a:r>
            <a:r>
              <a:rPr lang="pt-BR" dirty="0">
                <a:latin typeface="Bahnschrift SemiBold" panose="020B0502040204020203" pitchFamily="34" charset="0"/>
              </a:rPr>
              <a:t> 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xmlns="" id="{26FD03A9-06FF-4BCB-B70E-F83A613BE77B}"/>
              </a:ext>
            </a:extLst>
          </p:cNvPr>
          <p:cNvSpPr/>
          <p:nvPr/>
        </p:nvSpPr>
        <p:spPr>
          <a:xfrm>
            <a:off x="1877438" y="2304278"/>
            <a:ext cx="4299626" cy="201362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930BF62E-42B7-4D24-A0A6-7F20559E30D1}"/>
              </a:ext>
            </a:extLst>
          </p:cNvPr>
          <p:cNvSpPr txBox="1"/>
          <p:nvPr/>
        </p:nvSpPr>
        <p:spPr>
          <a:xfrm>
            <a:off x="2169268" y="2987924"/>
            <a:ext cx="3718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latin typeface="Bahnschrift SemiBold" panose="020B0502040204020203" pitchFamily="34" charset="0"/>
              </a:rPr>
              <a:t>Transparency</a:t>
            </a:r>
            <a:r>
              <a:rPr lang="pt-BR" dirty="0">
                <a:latin typeface="Bahnschrift SemiBold" panose="020B0502040204020203" pitchFamily="34" charset="0"/>
              </a:rPr>
              <a:t>: agenda </a:t>
            </a:r>
            <a:r>
              <a:rPr lang="pt-BR" dirty="0" err="1">
                <a:latin typeface="Bahnschrift SemiBold" panose="020B0502040204020203" pitchFamily="34" charset="0"/>
              </a:rPr>
              <a:t>of</a:t>
            </a:r>
            <a:r>
              <a:rPr lang="pt-BR" dirty="0">
                <a:latin typeface="Bahnschrift SemiBold" panose="020B0502040204020203" pitchFamily="34" charset="0"/>
              </a:rPr>
              <a:t> </a:t>
            </a:r>
            <a:r>
              <a:rPr lang="pt-BR" dirty="0" err="1">
                <a:latin typeface="Bahnschrift SemiBold" panose="020B0502040204020203" pitchFamily="34" charset="0"/>
              </a:rPr>
              <a:t>projects</a:t>
            </a:r>
            <a:r>
              <a:rPr lang="pt-BR" dirty="0">
                <a:latin typeface="Bahnschrift SemiBold" panose="020B0502040204020203" pitchFamily="34" charset="0"/>
              </a:rPr>
              <a:t> </a:t>
            </a:r>
            <a:r>
              <a:rPr lang="pt-BR" dirty="0" err="1">
                <a:latin typeface="Bahnschrift SemiBold" panose="020B0502040204020203" pitchFamily="34" charset="0"/>
              </a:rPr>
              <a:t>accessible</a:t>
            </a:r>
            <a:r>
              <a:rPr lang="pt-BR" dirty="0">
                <a:latin typeface="Bahnschrift SemiBold" panose="020B0502040204020203" pitchFamily="34" charset="0"/>
              </a:rPr>
              <a:t> </a:t>
            </a:r>
            <a:r>
              <a:rPr lang="pt-BR" dirty="0" err="1">
                <a:latin typeface="Bahnschrift SemiBold" panose="020B0502040204020203" pitchFamily="34" charset="0"/>
              </a:rPr>
              <a:t>on</a:t>
            </a:r>
            <a:r>
              <a:rPr lang="pt-BR" dirty="0">
                <a:latin typeface="Bahnschrift SemiBold" panose="020B0502040204020203" pitchFamily="34" charset="0"/>
              </a:rPr>
              <a:t> ppi.gov.br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A0C38C32-75BF-42F8-86C4-9CB9BD440238}"/>
              </a:ext>
            </a:extLst>
          </p:cNvPr>
          <p:cNvSpPr/>
          <p:nvPr/>
        </p:nvSpPr>
        <p:spPr>
          <a:xfrm>
            <a:off x="6301852" y="4482754"/>
            <a:ext cx="4299626" cy="201362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48E9FCD3-CAA1-4D99-BB49-4236A5154A29}"/>
              </a:ext>
            </a:extLst>
          </p:cNvPr>
          <p:cNvSpPr txBox="1"/>
          <p:nvPr/>
        </p:nvSpPr>
        <p:spPr>
          <a:xfrm>
            <a:off x="7301382" y="5166399"/>
            <a:ext cx="2760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latin typeface="Bahnschrift SemiBold" panose="020B0502040204020203" pitchFamily="34" charset="0"/>
              </a:rPr>
              <a:t>Predictable</a:t>
            </a:r>
            <a:r>
              <a:rPr lang="pt-BR" dirty="0">
                <a:latin typeface="Bahnschrift SemiBold" panose="020B0502040204020203" pitchFamily="34" charset="0"/>
              </a:rPr>
              <a:t> </a:t>
            </a:r>
            <a:r>
              <a:rPr lang="pt-BR" dirty="0" err="1">
                <a:latin typeface="Bahnschrift SemiBold" panose="020B0502040204020203" pitchFamily="34" charset="0"/>
              </a:rPr>
              <a:t>and</a:t>
            </a:r>
            <a:r>
              <a:rPr lang="pt-BR" dirty="0">
                <a:latin typeface="Bahnschrift SemiBold" panose="020B0502040204020203" pitchFamily="34" charset="0"/>
              </a:rPr>
              <a:t> non-</a:t>
            </a:r>
            <a:r>
              <a:rPr lang="pt-BR" dirty="0" err="1">
                <a:latin typeface="Bahnschrift SemiBold" panose="020B0502040204020203" pitchFamily="34" charset="0"/>
              </a:rPr>
              <a:t>discriminatory</a:t>
            </a:r>
            <a:r>
              <a:rPr lang="pt-BR" dirty="0">
                <a:latin typeface="Bahnschrift SemiBold" panose="020B0502040204020203" pitchFamily="34" charset="0"/>
              </a:rPr>
              <a:t> 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xmlns="" id="{FB1412AB-92F9-495D-8B14-2F5013C13B67}"/>
              </a:ext>
            </a:extLst>
          </p:cNvPr>
          <p:cNvSpPr/>
          <p:nvPr/>
        </p:nvSpPr>
        <p:spPr>
          <a:xfrm>
            <a:off x="1877438" y="4482755"/>
            <a:ext cx="4299626" cy="201362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8556A19-A21E-4A0E-9699-6A53FD65BB0B}"/>
              </a:ext>
            </a:extLst>
          </p:cNvPr>
          <p:cNvSpPr txBox="1"/>
          <p:nvPr/>
        </p:nvSpPr>
        <p:spPr>
          <a:xfrm>
            <a:off x="2169268" y="5166400"/>
            <a:ext cx="3718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Bahnschrift SemiBold" panose="020B0502040204020203" pitchFamily="34" charset="0"/>
              </a:rPr>
              <a:t>233 </a:t>
            </a:r>
            <a:r>
              <a:rPr lang="pt-BR" dirty="0" err="1">
                <a:latin typeface="Bahnschrift SemiBold" panose="020B0502040204020203" pitchFamily="34" charset="0"/>
              </a:rPr>
              <a:t>projects</a:t>
            </a:r>
            <a:r>
              <a:rPr lang="pt-BR" dirty="0">
                <a:latin typeface="Bahnschrift SemiBold" panose="020B0502040204020203" pitchFamily="34" charset="0"/>
              </a:rPr>
              <a:t> </a:t>
            </a:r>
            <a:r>
              <a:rPr lang="pt-BR" dirty="0" err="1">
                <a:latin typeface="Bahnschrift SemiBold" panose="020B0502040204020203" pitchFamily="34" charset="0"/>
              </a:rPr>
              <a:t>already</a:t>
            </a:r>
            <a:r>
              <a:rPr lang="pt-BR" dirty="0">
                <a:latin typeface="Bahnschrift SemiBold" panose="020B0502040204020203" pitchFamily="34" charset="0"/>
              </a:rPr>
              <a:t> </a:t>
            </a:r>
            <a:r>
              <a:rPr lang="pt-BR" dirty="0" err="1">
                <a:latin typeface="Bahnschrift SemiBold" panose="020B0502040204020203" pitchFamily="34" charset="0"/>
              </a:rPr>
              <a:t>delivered</a:t>
            </a:r>
            <a:r>
              <a:rPr lang="pt-BR" dirty="0">
                <a:latin typeface="Bahnschrift SemiBold" panose="020B0502040204020203" pitchFamily="34" charset="0"/>
              </a:rPr>
              <a:t> – USD 155 </a:t>
            </a:r>
            <a:r>
              <a:rPr lang="pt-BR" dirty="0" err="1">
                <a:latin typeface="Bahnschrift SemiBold" panose="020B0502040204020203" pitchFamily="34" charset="0"/>
              </a:rPr>
              <a:t>billions</a:t>
            </a:r>
            <a:r>
              <a:rPr lang="pt-BR" dirty="0">
                <a:latin typeface="Bahnschrift SemiBold" panose="020B0502040204020203" pitchFamily="34" charset="0"/>
              </a:rPr>
              <a:t> in </a:t>
            </a:r>
            <a:r>
              <a:rPr lang="pt-BR" dirty="0" err="1">
                <a:latin typeface="Bahnschrift SemiBold" panose="020B0502040204020203" pitchFamily="34" charset="0"/>
              </a:rPr>
              <a:t>investments</a:t>
            </a:r>
            <a:endParaRPr lang="pt-BR" dirty="0">
              <a:latin typeface="Bahnschrift SemiBold" panose="020B0502040204020203" pitchFamily="34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xmlns="" id="{AF62CC75-4D3D-489C-B7F0-F2AB99F49959}"/>
              </a:ext>
            </a:extLst>
          </p:cNvPr>
          <p:cNvSpPr/>
          <p:nvPr/>
        </p:nvSpPr>
        <p:spPr>
          <a:xfrm>
            <a:off x="6301852" y="189724"/>
            <a:ext cx="4299626" cy="201362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xmlns="" id="{ED1FDFC3-576F-4601-9CF7-939161A4F238}"/>
              </a:ext>
            </a:extLst>
          </p:cNvPr>
          <p:cNvSpPr txBox="1"/>
          <p:nvPr/>
        </p:nvSpPr>
        <p:spPr>
          <a:xfrm>
            <a:off x="6904589" y="853914"/>
            <a:ext cx="3094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Bahnschrift SemiBold" panose="020B0502040204020203" pitchFamily="34" charset="0"/>
              </a:rPr>
              <a:t>100 </a:t>
            </a:r>
            <a:r>
              <a:rPr lang="pt-BR" dirty="0" err="1">
                <a:latin typeface="Bahnschrift SemiBold" panose="020B0502040204020203" pitchFamily="34" charset="0"/>
              </a:rPr>
              <a:t>days</a:t>
            </a:r>
            <a:r>
              <a:rPr lang="pt-BR" dirty="0">
                <a:latin typeface="Bahnschrift SemiBold" panose="020B0502040204020203" pitchFamily="34" charset="0"/>
              </a:rPr>
              <a:t> for </a:t>
            </a:r>
            <a:r>
              <a:rPr lang="pt-BR" dirty="0" err="1">
                <a:latin typeface="Bahnschrift SemiBold" panose="020B0502040204020203" pitchFamily="34" charset="0"/>
              </a:rPr>
              <a:t>companies</a:t>
            </a:r>
            <a:r>
              <a:rPr lang="pt-BR" dirty="0">
                <a:latin typeface="Bahnschrift SemiBold" panose="020B0502040204020203" pitchFamily="34" charset="0"/>
              </a:rPr>
              <a:t> </a:t>
            </a:r>
            <a:r>
              <a:rPr lang="pt-BR" dirty="0" err="1">
                <a:latin typeface="Bahnschrift SemiBold" panose="020B0502040204020203" pitchFamily="34" charset="0"/>
              </a:rPr>
              <a:t>to</a:t>
            </a:r>
            <a:r>
              <a:rPr lang="pt-BR" dirty="0">
                <a:latin typeface="Bahnschrift SemiBold" panose="020B0502040204020203" pitchFamily="34" charset="0"/>
              </a:rPr>
              <a:t> prepare for </a:t>
            </a:r>
            <a:r>
              <a:rPr lang="pt-BR" dirty="0" err="1">
                <a:latin typeface="Bahnschrift SemiBold" panose="020B0502040204020203" pitchFamily="34" charset="0"/>
              </a:rPr>
              <a:t>auction</a:t>
            </a:r>
            <a:endParaRPr lang="pt-BR" dirty="0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100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Mapa&#10;&#10;Descrição gerada automaticamente">
            <a:extLst>
              <a:ext uri="{FF2B5EF4-FFF2-40B4-BE49-F238E27FC236}">
                <a16:creationId xmlns:a16="http://schemas.microsoft.com/office/drawing/2014/main" xmlns="" id="{B7D60E7A-3451-4118-BADF-400D1A0DC7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658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&#10;&#10;Descrição gerada automaticamente">
            <a:extLst>
              <a:ext uri="{FF2B5EF4-FFF2-40B4-BE49-F238E27FC236}">
                <a16:creationId xmlns:a16="http://schemas.microsoft.com/office/drawing/2014/main" xmlns="" id="{027B0378-7BCC-486D-9999-D01C87138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4826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147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lipse 20">
            <a:extLst>
              <a:ext uri="{FF2B5EF4-FFF2-40B4-BE49-F238E27FC236}">
                <a16:creationId xmlns:a16="http://schemas.microsoft.com/office/drawing/2014/main" xmlns="" id="{18CD5DFD-CE4D-495F-8411-1482D3CA4105}"/>
              </a:ext>
            </a:extLst>
          </p:cNvPr>
          <p:cNvSpPr/>
          <p:nvPr/>
        </p:nvSpPr>
        <p:spPr>
          <a:xfrm>
            <a:off x="9293050" y="2667150"/>
            <a:ext cx="1875099" cy="188667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xmlns="" id="{1853B160-9845-46C5-8E9C-720FFD3005EC}"/>
              </a:ext>
            </a:extLst>
          </p:cNvPr>
          <p:cNvSpPr/>
          <p:nvPr/>
        </p:nvSpPr>
        <p:spPr>
          <a:xfrm>
            <a:off x="5047124" y="2667151"/>
            <a:ext cx="1875099" cy="188667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xmlns="" id="{D1B105F2-E657-4259-A9E5-76E08BCBADF8}"/>
              </a:ext>
            </a:extLst>
          </p:cNvPr>
          <p:cNvSpPr/>
          <p:nvPr/>
        </p:nvSpPr>
        <p:spPr>
          <a:xfrm>
            <a:off x="877663" y="2670329"/>
            <a:ext cx="1875099" cy="188667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Gráfico 2" descr="Rede online estrutura de tópicos">
            <a:extLst>
              <a:ext uri="{FF2B5EF4-FFF2-40B4-BE49-F238E27FC236}">
                <a16:creationId xmlns:a16="http://schemas.microsoft.com/office/drawing/2014/main" xmlns="" id="{F72C5D9B-6E19-4E34-A68D-F3A172A730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527473" y="2850684"/>
            <a:ext cx="914400" cy="914400"/>
          </a:xfrm>
          <a:prstGeom prst="rect">
            <a:avLst/>
          </a:prstGeom>
        </p:spPr>
      </p:pic>
      <p:pic>
        <p:nvPicPr>
          <p:cNvPr id="5" name="Gráfico 4" descr="Mão de robô estrutura de tópicos">
            <a:extLst>
              <a:ext uri="{FF2B5EF4-FFF2-40B4-BE49-F238E27FC236}">
                <a16:creationId xmlns:a16="http://schemas.microsoft.com/office/drawing/2014/main" xmlns="" id="{72FA3D04-DB6A-4AF1-A802-928AFCAEA1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576663" y="2851324"/>
            <a:ext cx="914400" cy="914400"/>
          </a:xfrm>
          <a:prstGeom prst="rect">
            <a:avLst/>
          </a:prstGeom>
        </p:spPr>
      </p:pic>
      <p:pic>
        <p:nvPicPr>
          <p:cNvPr id="9" name="Gráfico 8" descr="Banco estrutura de tópicos">
            <a:extLst>
              <a:ext uri="{FF2B5EF4-FFF2-40B4-BE49-F238E27FC236}">
                <a16:creationId xmlns:a16="http://schemas.microsoft.com/office/drawing/2014/main" xmlns="" id="{E615EBC9-41D0-4749-9112-7934F07472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773399" y="2835565"/>
            <a:ext cx="914400" cy="914400"/>
          </a:xfrm>
          <a:prstGeom prst="rect">
            <a:avLst/>
          </a:prstGeom>
        </p:spPr>
      </p:pic>
      <p:pic>
        <p:nvPicPr>
          <p:cNvPr id="15" name="Gráfico 14" descr="Fazendeira estrutura de tópicos">
            <a:extLst>
              <a:ext uri="{FF2B5EF4-FFF2-40B4-BE49-F238E27FC236}">
                <a16:creationId xmlns:a16="http://schemas.microsoft.com/office/drawing/2014/main" xmlns="" id="{C1CC52BA-1694-4F51-AF55-A6EF8A51F79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785541" y="2846031"/>
            <a:ext cx="914400" cy="914400"/>
          </a:xfrm>
          <a:prstGeom prst="rect">
            <a:avLst/>
          </a:prstGeom>
        </p:spPr>
      </p:pic>
      <p:pic>
        <p:nvPicPr>
          <p:cNvPr id="4" name="Gráfico 3" descr="Lâmpada Fluorescente estrutura de tópicos">
            <a:extLst>
              <a:ext uri="{FF2B5EF4-FFF2-40B4-BE49-F238E27FC236}">
                <a16:creationId xmlns:a16="http://schemas.microsoft.com/office/drawing/2014/main" xmlns="" id="{4EF324FC-C533-4815-817B-876C6E46158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1358012" y="2851324"/>
            <a:ext cx="914400" cy="9144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765390B-54C7-4CCE-9EE9-A00B0E3D0CCF}"/>
              </a:ext>
            </a:extLst>
          </p:cNvPr>
          <p:cNvSpPr txBox="1"/>
          <p:nvPr/>
        </p:nvSpPr>
        <p:spPr>
          <a:xfrm>
            <a:off x="1607066" y="3765722"/>
            <a:ext cx="570331" cy="379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Bahnschrift SemiBold" panose="020B0502040204020203" pitchFamily="34" charset="0"/>
              </a:rPr>
              <a:t>31%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197E01C0-2D51-475A-8683-E8B691E3D5DB}"/>
              </a:ext>
            </a:extLst>
          </p:cNvPr>
          <p:cNvSpPr txBox="1"/>
          <p:nvPr/>
        </p:nvSpPr>
        <p:spPr>
          <a:xfrm>
            <a:off x="3553642" y="3766676"/>
            <a:ext cx="626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Bahnschrift SemiBold" panose="020B0502040204020203" pitchFamily="34" charset="0"/>
              </a:rPr>
              <a:t>28%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xmlns="" id="{56FC5EB3-8662-4158-BE1C-CED1D10DF610}"/>
              </a:ext>
            </a:extLst>
          </p:cNvPr>
          <p:cNvSpPr txBox="1"/>
          <p:nvPr/>
        </p:nvSpPr>
        <p:spPr>
          <a:xfrm>
            <a:off x="5742388" y="3760431"/>
            <a:ext cx="626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Bahnschrift SemiBold" panose="020B0502040204020203" pitchFamily="34" charset="0"/>
              </a:rPr>
              <a:t>7%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025EAFE8-9C75-4408-A6AA-3B5BF23202D1}"/>
              </a:ext>
            </a:extLst>
          </p:cNvPr>
          <p:cNvSpPr txBox="1"/>
          <p:nvPr/>
        </p:nvSpPr>
        <p:spPr>
          <a:xfrm>
            <a:off x="8041749" y="3807965"/>
            <a:ext cx="626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Bahnschrift SemiBold" panose="020B0502040204020203" pitchFamily="34" charset="0"/>
              </a:rPr>
              <a:t>7%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09070DA2-8EED-4F49-9ED6-9C8F350B7B0F}"/>
              </a:ext>
            </a:extLst>
          </p:cNvPr>
          <p:cNvSpPr txBox="1"/>
          <p:nvPr/>
        </p:nvSpPr>
        <p:spPr>
          <a:xfrm>
            <a:off x="9988314" y="3749965"/>
            <a:ext cx="626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Bahnschrift SemiBold" panose="020B0502040204020203" pitchFamily="34" charset="0"/>
              </a:rPr>
              <a:t>6%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698CF5FC-E5FE-4519-81CD-0FB28E5B491F}"/>
              </a:ext>
            </a:extLst>
          </p:cNvPr>
          <p:cNvSpPr txBox="1"/>
          <p:nvPr/>
        </p:nvSpPr>
        <p:spPr>
          <a:xfrm>
            <a:off x="2581154" y="590309"/>
            <a:ext cx="72110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latin typeface="Bahnschrift SemiBold" panose="020B0502040204020203" pitchFamily="34" charset="0"/>
              </a:rPr>
              <a:t>Chinese </a:t>
            </a:r>
            <a:r>
              <a:rPr lang="pt-BR" sz="3200" dirty="0" err="1">
                <a:latin typeface="Bahnschrift SemiBold" panose="020B0502040204020203" pitchFamily="34" charset="0"/>
              </a:rPr>
              <a:t>Investment</a:t>
            </a:r>
            <a:r>
              <a:rPr lang="pt-BR" sz="3200" dirty="0">
                <a:latin typeface="Bahnschrift SemiBold" panose="020B0502040204020203" pitchFamily="34" charset="0"/>
              </a:rPr>
              <a:t> </a:t>
            </a:r>
            <a:r>
              <a:rPr lang="pt-BR" sz="3200" dirty="0" err="1">
                <a:latin typeface="Bahnschrift SemiBold" panose="020B0502040204020203" pitchFamily="34" charset="0"/>
              </a:rPr>
              <a:t>by</a:t>
            </a:r>
            <a:r>
              <a:rPr lang="pt-BR" sz="3200" dirty="0">
                <a:latin typeface="Bahnschrift SemiBold" panose="020B0502040204020203" pitchFamily="34" charset="0"/>
              </a:rPr>
              <a:t> Sector (</a:t>
            </a:r>
            <a:r>
              <a:rPr lang="pt-BR" sz="3200" dirty="0" err="1">
                <a:latin typeface="Bahnschrift SemiBold" panose="020B0502040204020203" pitchFamily="34" charset="0"/>
              </a:rPr>
              <a:t>number</a:t>
            </a:r>
            <a:r>
              <a:rPr lang="pt-BR" sz="3200" dirty="0">
                <a:latin typeface="Bahnschrift SemiBold" panose="020B0502040204020203" pitchFamily="34" charset="0"/>
              </a:rPr>
              <a:t> </a:t>
            </a:r>
            <a:r>
              <a:rPr lang="pt-BR" sz="3200" dirty="0" err="1">
                <a:latin typeface="Bahnschrift SemiBold" panose="020B0502040204020203" pitchFamily="34" charset="0"/>
              </a:rPr>
              <a:t>of</a:t>
            </a:r>
            <a:r>
              <a:rPr lang="pt-BR" sz="3200" dirty="0">
                <a:latin typeface="Bahnschrift SemiBold" panose="020B0502040204020203" pitchFamily="34" charset="0"/>
              </a:rPr>
              <a:t> </a:t>
            </a:r>
            <a:r>
              <a:rPr lang="pt-BR" sz="3200" dirty="0" err="1">
                <a:latin typeface="Bahnschrift SemiBold" panose="020B0502040204020203" pitchFamily="34" charset="0"/>
              </a:rPr>
              <a:t>projects</a:t>
            </a:r>
            <a:r>
              <a:rPr lang="pt-BR" sz="3200" dirty="0">
                <a:latin typeface="Bahnschrift SemiBold" panose="020B0502040204020203" pitchFamily="34" charset="0"/>
              </a:rPr>
              <a:t>)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76633DAA-5F4A-46A8-A511-C7961D45BE5A}"/>
              </a:ext>
            </a:extLst>
          </p:cNvPr>
          <p:cNvSpPr txBox="1"/>
          <p:nvPr/>
        </p:nvSpPr>
        <p:spPr>
          <a:xfrm>
            <a:off x="9644284" y="6581001"/>
            <a:ext cx="2456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*Conselho Empresarial Brasil-China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834818" y="4528595"/>
            <a:ext cx="1960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Bahnschrift SemiBold Condensed" panose="020B0502040204020203" pitchFamily="34" charset="0"/>
              </a:rPr>
              <a:t>Energy</a:t>
            </a:r>
            <a:endParaRPr lang="pt-BR" dirty="0">
              <a:latin typeface="Bahnschrift SemiBold Condensed" panose="020B0502040204020203" pitchFamily="34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2886468" y="4520486"/>
            <a:ext cx="1960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Bahnschrift SemiBold Condensed" panose="020B0502040204020203" pitchFamily="34" charset="0"/>
              </a:rPr>
              <a:t>Manufacturing</a:t>
            </a:r>
            <a:endParaRPr lang="pt-BR" dirty="0">
              <a:latin typeface="Bahnschrift SemiBold Condensed" panose="020B0502040204020203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5069681" y="4529468"/>
            <a:ext cx="1960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Bahnschrift SemiBold Condensed" panose="020B0502040204020203" pitchFamily="34" charset="0"/>
              </a:rPr>
              <a:t>Technology</a:t>
            </a:r>
            <a:endParaRPr lang="pt-BR" dirty="0">
              <a:latin typeface="Bahnschrift SemiBold Condensed" panose="020B0502040204020203" pitchFamily="34" charset="0"/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7262347" y="4528595"/>
            <a:ext cx="1960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 smtClean="0">
                <a:latin typeface="Bahnschrift SemiBold Condensed" panose="020B0502040204020203" pitchFamily="34" charset="0"/>
              </a:rPr>
              <a:t>Agriculture</a:t>
            </a:r>
            <a:endParaRPr lang="pt-BR" dirty="0">
              <a:latin typeface="Bahnschrift SemiBold Condensed" panose="020B0502040204020203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9250205" y="4520486"/>
            <a:ext cx="1960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 smtClean="0">
                <a:latin typeface="Bahnschrift SemiBold Condensed" panose="020B0502040204020203" pitchFamily="34" charset="0"/>
              </a:rPr>
              <a:t>Finance</a:t>
            </a:r>
            <a:endParaRPr lang="pt-BR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249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593B4D24-F4A8-4141-A20A-E0575D1996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xmlns="" id="{BEF4372A-692C-4CED-B5B5-A59F1BB71A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67909" y="893763"/>
            <a:ext cx="5176299" cy="501405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699E6A7F-7F3D-4EDA-868C-51B0F161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02" y="1228725"/>
            <a:ext cx="5465111" cy="4114800"/>
          </a:xfrm>
          <a:custGeom>
            <a:avLst/>
            <a:gdLst/>
            <a:ahLst/>
            <a:cxnLst/>
            <a:rect l="l" t="t" r="r" b="b"/>
            <a:pathLst>
              <a:path w="4906732" h="4679812">
                <a:moveTo>
                  <a:pt x="2807999" y="0"/>
                </a:moveTo>
                <a:cubicBezTo>
                  <a:pt x="3130622" y="0"/>
                  <a:pt x="3427552" y="62945"/>
                  <a:pt x="3690684" y="186911"/>
                </a:cubicBezTo>
                <a:cubicBezTo>
                  <a:pt x="3937285" y="303182"/>
                  <a:pt x="4153876" y="472887"/>
                  <a:pt x="4334455" y="691216"/>
                </a:cubicBezTo>
                <a:cubicBezTo>
                  <a:pt x="4703514" y="1137598"/>
                  <a:pt x="4906732" y="1771961"/>
                  <a:pt x="4906732" y="2477497"/>
                </a:cubicBezTo>
                <a:cubicBezTo>
                  <a:pt x="4906732" y="2758986"/>
                  <a:pt x="4828077" y="2984902"/>
                  <a:pt x="4651814" y="3210070"/>
                </a:cubicBezTo>
                <a:cubicBezTo>
                  <a:pt x="4467443" y="3445606"/>
                  <a:pt x="4190412" y="3662546"/>
                  <a:pt x="3897062" y="3892202"/>
                </a:cubicBezTo>
                <a:cubicBezTo>
                  <a:pt x="3842940" y="3934522"/>
                  <a:pt x="3787028" y="3978338"/>
                  <a:pt x="3731118" y="4022687"/>
                </a:cubicBezTo>
                <a:cubicBezTo>
                  <a:pt x="3230651" y="4419592"/>
                  <a:pt x="2865384" y="4679812"/>
                  <a:pt x="2367551" y="4679812"/>
                </a:cubicBezTo>
                <a:cubicBezTo>
                  <a:pt x="1609008" y="4679812"/>
                  <a:pt x="1071796" y="4360387"/>
                  <a:pt x="571329" y="3611676"/>
                </a:cubicBezTo>
                <a:cubicBezTo>
                  <a:pt x="505836" y="3513679"/>
                  <a:pt x="441817" y="3424553"/>
                  <a:pt x="379904" y="3338417"/>
                </a:cubicBezTo>
                <a:cubicBezTo>
                  <a:pt x="123300" y="2981268"/>
                  <a:pt x="0" y="2795534"/>
                  <a:pt x="0" y="2477497"/>
                </a:cubicBezTo>
                <a:cubicBezTo>
                  <a:pt x="0" y="2161706"/>
                  <a:pt x="77286" y="1849760"/>
                  <a:pt x="229543" y="1550320"/>
                </a:cubicBezTo>
                <a:cubicBezTo>
                  <a:pt x="378535" y="1257397"/>
                  <a:pt x="591545" y="989269"/>
                  <a:pt x="862575" y="753626"/>
                </a:cubicBezTo>
                <a:cubicBezTo>
                  <a:pt x="1128971" y="521938"/>
                  <a:pt x="1445380" y="330861"/>
                  <a:pt x="1777796" y="201123"/>
                </a:cubicBezTo>
                <a:cubicBezTo>
                  <a:pt x="2119161" y="67648"/>
                  <a:pt x="2465896" y="0"/>
                  <a:pt x="2807999" y="0"/>
                </a:cubicBezTo>
                <a:close/>
              </a:path>
            </a:pathLst>
          </a:custGeom>
        </p:spPr>
      </p:pic>
      <p:sp>
        <p:nvSpPr>
          <p:cNvPr id="43" name="Freeform: Shape 42">
            <a:extLst>
              <a:ext uri="{FF2B5EF4-FFF2-40B4-BE49-F238E27FC236}">
                <a16:creationId xmlns:a16="http://schemas.microsoft.com/office/drawing/2014/main" xmlns="" id="{82C2D486-D099-46DF-B7EF-A28E89F586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2692" y="1060885"/>
            <a:ext cx="4906732" cy="4679812"/>
          </a:xfrm>
          <a:custGeom>
            <a:avLst/>
            <a:gdLst>
              <a:gd name="connsiteX0" fmla="*/ 2823706 w 4906732"/>
              <a:gd name="connsiteY0" fmla="*/ 125909 h 4679812"/>
              <a:gd name="connsiteX1" fmla="*/ 1850428 w 4906732"/>
              <a:gd name="connsiteY1" fmla="*/ 315565 h 4679812"/>
              <a:gd name="connsiteX2" fmla="*/ 985777 w 4906732"/>
              <a:gd name="connsiteY2" fmla="*/ 836564 h 4679812"/>
              <a:gd name="connsiteX3" fmla="*/ 387723 w 4906732"/>
              <a:gd name="connsiteY3" fmla="*/ 1587831 h 4679812"/>
              <a:gd name="connsiteX4" fmla="*/ 170864 w 4906732"/>
              <a:gd name="connsiteY4" fmla="*/ 2462142 h 4679812"/>
              <a:gd name="connsiteX5" fmla="*/ 529776 w 4906732"/>
              <a:gd name="connsiteY5" fmla="*/ 3273973 h 4679812"/>
              <a:gd name="connsiteX6" fmla="*/ 710624 w 4906732"/>
              <a:gd name="connsiteY6" fmla="*/ 3531652 h 4679812"/>
              <a:gd name="connsiteX7" fmla="*/ 2407596 w 4906732"/>
              <a:gd name="connsiteY7" fmla="*/ 4538883 h 4679812"/>
              <a:gd name="connsiteX8" fmla="*/ 3695819 w 4906732"/>
              <a:gd name="connsiteY8" fmla="*/ 3919227 h 4679812"/>
              <a:gd name="connsiteX9" fmla="*/ 3852594 w 4906732"/>
              <a:gd name="connsiteY9" fmla="*/ 3796182 h 4679812"/>
              <a:gd name="connsiteX10" fmla="*/ 4565642 w 4906732"/>
              <a:gd name="connsiteY10" fmla="*/ 3152944 h 4679812"/>
              <a:gd name="connsiteX11" fmla="*/ 4806474 w 4906732"/>
              <a:gd name="connsiteY11" fmla="*/ 2462142 h 4679812"/>
              <a:gd name="connsiteX12" fmla="*/ 4265818 w 4906732"/>
              <a:gd name="connsiteY12" fmla="*/ 777712 h 4679812"/>
              <a:gd name="connsiteX13" fmla="*/ 3657619 w 4906732"/>
              <a:gd name="connsiteY13" fmla="*/ 302163 h 4679812"/>
              <a:gd name="connsiteX14" fmla="*/ 2823706 w 4906732"/>
              <a:gd name="connsiteY14" fmla="*/ 125909 h 4679812"/>
              <a:gd name="connsiteX15" fmla="*/ 2807999 w 4906732"/>
              <a:gd name="connsiteY15" fmla="*/ 0 h 4679812"/>
              <a:gd name="connsiteX16" fmla="*/ 3690684 w 4906732"/>
              <a:gd name="connsiteY16" fmla="*/ 186911 h 4679812"/>
              <a:gd name="connsiteX17" fmla="*/ 4334455 w 4906732"/>
              <a:gd name="connsiteY17" fmla="*/ 691216 h 4679812"/>
              <a:gd name="connsiteX18" fmla="*/ 4906732 w 4906732"/>
              <a:gd name="connsiteY18" fmla="*/ 2477497 h 4679812"/>
              <a:gd name="connsiteX19" fmla="*/ 4651814 w 4906732"/>
              <a:gd name="connsiteY19" fmla="*/ 3210070 h 4679812"/>
              <a:gd name="connsiteX20" fmla="*/ 3897062 w 4906732"/>
              <a:gd name="connsiteY20" fmla="*/ 3892202 h 4679812"/>
              <a:gd name="connsiteX21" fmla="*/ 3731118 w 4906732"/>
              <a:gd name="connsiteY21" fmla="*/ 4022687 h 4679812"/>
              <a:gd name="connsiteX22" fmla="*/ 2367551 w 4906732"/>
              <a:gd name="connsiteY22" fmla="*/ 4679812 h 4679812"/>
              <a:gd name="connsiteX23" fmla="*/ 571329 w 4906732"/>
              <a:gd name="connsiteY23" fmla="*/ 3611676 h 4679812"/>
              <a:gd name="connsiteX24" fmla="*/ 379904 w 4906732"/>
              <a:gd name="connsiteY24" fmla="*/ 3338417 h 4679812"/>
              <a:gd name="connsiteX25" fmla="*/ 0 w 4906732"/>
              <a:gd name="connsiteY25" fmla="*/ 2477497 h 4679812"/>
              <a:gd name="connsiteX26" fmla="*/ 229543 w 4906732"/>
              <a:gd name="connsiteY26" fmla="*/ 1550320 h 4679812"/>
              <a:gd name="connsiteX27" fmla="*/ 862575 w 4906732"/>
              <a:gd name="connsiteY27" fmla="*/ 753626 h 4679812"/>
              <a:gd name="connsiteX28" fmla="*/ 1777796 w 4906732"/>
              <a:gd name="connsiteY28" fmla="*/ 201123 h 4679812"/>
              <a:gd name="connsiteX29" fmla="*/ 2807999 w 4906732"/>
              <a:gd name="connsiteY29" fmla="*/ 0 h 4679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906732" h="4679812">
                <a:moveTo>
                  <a:pt x="2823706" y="125909"/>
                </a:moveTo>
                <a:cubicBezTo>
                  <a:pt x="2500507" y="125909"/>
                  <a:pt x="2172931" y="189700"/>
                  <a:pt x="1850428" y="315565"/>
                </a:cubicBezTo>
                <a:cubicBezTo>
                  <a:pt x="1536380" y="437905"/>
                  <a:pt x="1237454" y="618087"/>
                  <a:pt x="985777" y="836564"/>
                </a:cubicBezTo>
                <a:cubicBezTo>
                  <a:pt x="729724" y="1058771"/>
                  <a:pt x="528483" y="1311610"/>
                  <a:pt x="387723" y="1587831"/>
                </a:cubicBezTo>
                <a:cubicBezTo>
                  <a:pt x="243879" y="1870198"/>
                  <a:pt x="170864" y="2164358"/>
                  <a:pt x="170864" y="2462142"/>
                </a:cubicBezTo>
                <a:cubicBezTo>
                  <a:pt x="170864" y="2762044"/>
                  <a:pt x="287351" y="2937188"/>
                  <a:pt x="529776" y="3273973"/>
                </a:cubicBezTo>
                <a:cubicBezTo>
                  <a:pt x="588268" y="3355198"/>
                  <a:pt x="648751" y="3439241"/>
                  <a:pt x="710624" y="3531652"/>
                </a:cubicBezTo>
                <a:cubicBezTo>
                  <a:pt x="1183438" y="4237671"/>
                  <a:pt x="1690966" y="4538883"/>
                  <a:pt x="2407596" y="4538883"/>
                </a:cubicBezTo>
                <a:cubicBezTo>
                  <a:pt x="2877921" y="4538883"/>
                  <a:pt x="3223006" y="4293500"/>
                  <a:pt x="3695819" y="3919227"/>
                </a:cubicBezTo>
                <a:cubicBezTo>
                  <a:pt x="3748639" y="3877407"/>
                  <a:pt x="3801462" y="3836089"/>
                  <a:pt x="3852594" y="3796182"/>
                </a:cubicBezTo>
                <a:cubicBezTo>
                  <a:pt x="4129735" y="3579621"/>
                  <a:pt x="4391458" y="3375051"/>
                  <a:pt x="4565642" y="3152944"/>
                </a:cubicBezTo>
                <a:cubicBezTo>
                  <a:pt x="4732166" y="2940616"/>
                  <a:pt x="4806474" y="2727581"/>
                  <a:pt x="4806474" y="2462142"/>
                </a:cubicBezTo>
                <a:cubicBezTo>
                  <a:pt x="4806474" y="1796834"/>
                  <a:pt x="4614485" y="1198642"/>
                  <a:pt x="4265818" y="777712"/>
                </a:cubicBezTo>
                <a:cubicBezTo>
                  <a:pt x="4095218" y="571832"/>
                  <a:pt x="3890594" y="411804"/>
                  <a:pt x="3657619" y="302163"/>
                </a:cubicBezTo>
                <a:cubicBezTo>
                  <a:pt x="3409027" y="185265"/>
                  <a:pt x="3128504" y="125909"/>
                  <a:pt x="2823706" y="125909"/>
                </a:cubicBezTo>
                <a:close/>
                <a:moveTo>
                  <a:pt x="2807999" y="0"/>
                </a:moveTo>
                <a:cubicBezTo>
                  <a:pt x="3130622" y="0"/>
                  <a:pt x="3427552" y="62945"/>
                  <a:pt x="3690684" y="186911"/>
                </a:cubicBezTo>
                <a:cubicBezTo>
                  <a:pt x="3937285" y="303182"/>
                  <a:pt x="4153876" y="472887"/>
                  <a:pt x="4334455" y="691216"/>
                </a:cubicBezTo>
                <a:cubicBezTo>
                  <a:pt x="4703514" y="1137598"/>
                  <a:pt x="4906732" y="1771961"/>
                  <a:pt x="4906732" y="2477497"/>
                </a:cubicBezTo>
                <a:cubicBezTo>
                  <a:pt x="4906732" y="2758986"/>
                  <a:pt x="4828077" y="2984902"/>
                  <a:pt x="4651814" y="3210070"/>
                </a:cubicBezTo>
                <a:cubicBezTo>
                  <a:pt x="4467443" y="3445606"/>
                  <a:pt x="4190412" y="3662546"/>
                  <a:pt x="3897062" y="3892202"/>
                </a:cubicBezTo>
                <a:cubicBezTo>
                  <a:pt x="3842940" y="3934522"/>
                  <a:pt x="3787028" y="3978338"/>
                  <a:pt x="3731118" y="4022687"/>
                </a:cubicBezTo>
                <a:cubicBezTo>
                  <a:pt x="3230651" y="4419592"/>
                  <a:pt x="2865384" y="4679812"/>
                  <a:pt x="2367551" y="4679812"/>
                </a:cubicBezTo>
                <a:cubicBezTo>
                  <a:pt x="1609008" y="4679812"/>
                  <a:pt x="1071796" y="4360387"/>
                  <a:pt x="571329" y="3611676"/>
                </a:cubicBezTo>
                <a:cubicBezTo>
                  <a:pt x="505836" y="3513679"/>
                  <a:pt x="441817" y="3424553"/>
                  <a:pt x="379904" y="3338417"/>
                </a:cubicBezTo>
                <a:cubicBezTo>
                  <a:pt x="123300" y="2981268"/>
                  <a:pt x="0" y="2795534"/>
                  <a:pt x="0" y="2477497"/>
                </a:cubicBezTo>
                <a:cubicBezTo>
                  <a:pt x="0" y="2161706"/>
                  <a:pt x="77286" y="1849760"/>
                  <a:pt x="229543" y="1550320"/>
                </a:cubicBezTo>
                <a:cubicBezTo>
                  <a:pt x="378535" y="1257397"/>
                  <a:pt x="591545" y="989269"/>
                  <a:pt x="862575" y="753626"/>
                </a:cubicBezTo>
                <a:cubicBezTo>
                  <a:pt x="1128971" y="521938"/>
                  <a:pt x="1445380" y="330861"/>
                  <a:pt x="1777796" y="201123"/>
                </a:cubicBezTo>
                <a:cubicBezTo>
                  <a:pt x="2119161" y="67648"/>
                  <a:pt x="2465896" y="0"/>
                  <a:pt x="2807999" y="0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B764EADA-70DE-4AD6-9EBD-2CDFB2B860D0}"/>
              </a:ext>
            </a:extLst>
          </p:cNvPr>
          <p:cNvSpPr txBox="1"/>
          <p:nvPr/>
        </p:nvSpPr>
        <p:spPr>
          <a:xfrm>
            <a:off x="6306238" y="1678329"/>
            <a:ext cx="4547499" cy="42859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latin typeface="Bahnschrift SemiBold" panose="020B0502040204020203" pitchFamily="34" charset="0"/>
              </a:rPr>
              <a:t>Conclusion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3200" dirty="0">
              <a:latin typeface="Bahnschrift SemiBold" panose="020B0502040204020203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Bahnschrift SemiBold" panose="020B0502040204020203" pitchFamily="34" charset="0"/>
              </a:rPr>
              <a:t>Need for big infrastructure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Bahnschrift SemiBold" panose="020B0502040204020203" pitchFamily="34" charset="0"/>
              </a:rPr>
              <a:t>PPI (Predictable/Transparent/Fair)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Bahnschrift SemiBold" panose="020B0502040204020203" pitchFamily="34" charset="0"/>
              </a:rPr>
              <a:t>Diversified economy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Bahnschrift SemiBold" panose="020B0502040204020203" pitchFamily="34" charset="0"/>
              </a:rPr>
              <a:t>Great </a:t>
            </a:r>
            <a:r>
              <a:rPr lang="en-US" sz="2000" dirty="0" err="1">
                <a:latin typeface="Bahnschrift SemiBold" panose="020B0502040204020203" pitchFamily="34" charset="0"/>
              </a:rPr>
              <a:t>chinese</a:t>
            </a:r>
            <a:r>
              <a:rPr lang="en-US" sz="2000" dirty="0">
                <a:latin typeface="Bahnschrift SemiBold" panose="020B0502040204020203" pitchFamily="34" charset="0"/>
              </a:rPr>
              <a:t> presence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latin typeface="Bahnschrift SemiBold" panose="020B0502040204020203" pitchFamily="34" charset="0"/>
              </a:rPr>
              <a:t>Brasil</a:t>
            </a:r>
            <a:r>
              <a:rPr lang="en-US" sz="2000" dirty="0">
                <a:latin typeface="Bahnschrift SemiBold" panose="020B0502040204020203" pitchFamily="34" charset="0"/>
              </a:rPr>
              <a:t>-China is a necessary partnership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03909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3FFB08F-43B7-46DE-83F8-67E3A97A2342}"/>
              </a:ext>
            </a:extLst>
          </p:cNvPr>
          <p:cNvSpPr txBox="1"/>
          <p:nvPr/>
        </p:nvSpPr>
        <p:spPr>
          <a:xfrm>
            <a:off x="2581154" y="590309"/>
            <a:ext cx="7211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err="1">
                <a:latin typeface="Bahnschrift SemiBold" panose="020B0502040204020203" pitchFamily="34" charset="0"/>
              </a:rPr>
              <a:t>Contact</a:t>
            </a:r>
            <a:r>
              <a:rPr lang="pt-BR" sz="3200" dirty="0">
                <a:latin typeface="Bahnschrift SemiBold" panose="020B0502040204020203" pitchFamily="34" charset="0"/>
              </a:rPr>
              <a:t> </a:t>
            </a:r>
            <a:r>
              <a:rPr lang="pt-BR" sz="3200" dirty="0" err="1">
                <a:latin typeface="Bahnschrift SemiBold" panose="020B0502040204020203" pitchFamily="34" charset="0"/>
              </a:rPr>
              <a:t>Information</a:t>
            </a:r>
            <a:endParaRPr lang="pt-BR" sz="3200" dirty="0">
              <a:latin typeface="Bahnschrift SemiBold" panose="020B0502040204020203" pitchFamily="34" charset="0"/>
            </a:endParaRPr>
          </a:p>
        </p:txBody>
      </p:sp>
      <p:pic>
        <p:nvPicPr>
          <p:cNvPr id="9" name="Imagem 8" descr="Código QR&#10;&#10;Descrição gerada automaticamente">
            <a:extLst>
              <a:ext uri="{FF2B5EF4-FFF2-40B4-BE49-F238E27FC236}">
                <a16:creationId xmlns:a16="http://schemas.microsoft.com/office/drawing/2014/main" xmlns="" id="{942C86EC-3D00-4D1D-B731-16F7111383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734" y="2883352"/>
            <a:ext cx="2966531" cy="2883260"/>
          </a:xfrm>
          <a:prstGeom prst="rect">
            <a:avLst/>
          </a:prstGeom>
        </p:spPr>
      </p:pic>
      <p:pic>
        <p:nvPicPr>
          <p:cNvPr id="11" name="Imagem 10" descr="Código QR&#10;&#10;Descrição gerada automaticamente">
            <a:extLst>
              <a:ext uri="{FF2B5EF4-FFF2-40B4-BE49-F238E27FC236}">
                <a16:creationId xmlns:a16="http://schemas.microsoft.com/office/drawing/2014/main" xmlns="" id="{AED1FF24-1DA9-47A0-A251-5C296D0010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20" y="2776140"/>
            <a:ext cx="3097684" cy="3097684"/>
          </a:xfrm>
          <a:prstGeom prst="rect">
            <a:avLst/>
          </a:prstGeom>
        </p:spPr>
      </p:pic>
      <p:pic>
        <p:nvPicPr>
          <p:cNvPr id="13" name="Imagem 12" descr="Código QR&#10;&#10;Descrição gerada automaticamente">
            <a:extLst>
              <a:ext uri="{FF2B5EF4-FFF2-40B4-BE49-F238E27FC236}">
                <a16:creationId xmlns:a16="http://schemas.microsoft.com/office/drawing/2014/main" xmlns="" id="{65B800F9-CC45-4B01-9F3A-70C6F0814D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48" y="2883351"/>
            <a:ext cx="2966531" cy="2886893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B5C30240-199F-4A7A-80C4-C26C00F7DE5D}"/>
              </a:ext>
            </a:extLst>
          </p:cNvPr>
          <p:cNvSpPr txBox="1"/>
          <p:nvPr/>
        </p:nvSpPr>
        <p:spPr>
          <a:xfrm>
            <a:off x="793848" y="1698922"/>
            <a:ext cx="30738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err="1">
                <a:latin typeface="Bahnschrift SemiBold" panose="020B0502040204020203" pitchFamily="34" charset="0"/>
              </a:rPr>
              <a:t>Embassy</a:t>
            </a:r>
            <a:r>
              <a:rPr lang="pt-BR" sz="3200" dirty="0">
                <a:latin typeface="Bahnschrift SemiBold" panose="020B0502040204020203" pitchFamily="34" charset="0"/>
              </a:rPr>
              <a:t> </a:t>
            </a:r>
            <a:r>
              <a:rPr lang="pt-BR" sz="3200" dirty="0" err="1">
                <a:latin typeface="Bahnschrift SemiBold" panose="020B0502040204020203" pitchFamily="34" charset="0"/>
              </a:rPr>
              <a:t>of</a:t>
            </a:r>
            <a:r>
              <a:rPr lang="pt-BR" sz="3200" dirty="0">
                <a:latin typeface="Bahnschrift SemiBold" panose="020B0502040204020203" pitchFamily="34" charset="0"/>
              </a:rPr>
              <a:t> </a:t>
            </a:r>
            <a:r>
              <a:rPr lang="pt-BR" sz="3200" dirty="0" err="1">
                <a:latin typeface="Bahnschrift SemiBold" panose="020B0502040204020203" pitchFamily="34" charset="0"/>
              </a:rPr>
              <a:t>Brazil</a:t>
            </a:r>
            <a:endParaRPr lang="pt-BR" sz="3200" dirty="0">
              <a:latin typeface="Bahnschrift SemiBold" panose="020B0502040204020203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xmlns="" id="{242A9923-7281-4871-B95F-97BA557BA574}"/>
              </a:ext>
            </a:extLst>
          </p:cNvPr>
          <p:cNvSpPr txBox="1"/>
          <p:nvPr/>
        </p:nvSpPr>
        <p:spPr>
          <a:xfrm>
            <a:off x="4559069" y="1945143"/>
            <a:ext cx="3073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latin typeface="Bahnschrift SemiBold" panose="020B0502040204020203" pitchFamily="34" charset="0"/>
              </a:rPr>
              <a:t>APEX China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17B2BFAC-B535-4DE1-9550-02932D5C4ABC}"/>
              </a:ext>
            </a:extLst>
          </p:cNvPr>
          <p:cNvSpPr txBox="1"/>
          <p:nvPr/>
        </p:nvSpPr>
        <p:spPr>
          <a:xfrm>
            <a:off x="8443532" y="1945142"/>
            <a:ext cx="3073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atin typeface="Bahnschrift SemiBold" panose="020B0502040204020203" pitchFamily="34" charset="0"/>
              </a:rPr>
              <a:t>Me (</a:t>
            </a:r>
            <a:r>
              <a:rPr lang="zh-CN" altLang="pt-BR" sz="3200" dirty="0" smtClean="0">
                <a:latin typeface="Bahnschrift SemiBold" panose="020B0502040204020203" pitchFamily="34" charset="0"/>
              </a:rPr>
              <a:t>李嘉明</a:t>
            </a:r>
            <a:r>
              <a:rPr lang="pt-BR" sz="3200" dirty="0" smtClean="0">
                <a:latin typeface="Bahnschrift SemiBold" panose="020B0502040204020203" pitchFamily="34" charset="0"/>
              </a:rPr>
              <a:t>)</a:t>
            </a:r>
            <a:endParaRPr lang="pt-BR" sz="3200" dirty="0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4158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6412</TotalTime>
  <Words>211</Words>
  <Application>Microsoft Office PowerPoint</Application>
  <PresentationFormat>Widescreen</PresentationFormat>
  <Paragraphs>56</Paragraphs>
  <Slides>10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9" baseType="lpstr">
      <vt:lpstr>Meiryo</vt:lpstr>
      <vt:lpstr>宋体</vt:lpstr>
      <vt:lpstr>Arial</vt:lpstr>
      <vt:lpstr>Bahnschrift SemiBold</vt:lpstr>
      <vt:lpstr>Bahnschrift SemiBold Condensed</vt:lpstr>
      <vt:lpstr>Bahnschrift SemiBold SemiConden</vt:lpstr>
      <vt:lpstr>Calibri</vt:lpstr>
      <vt:lpstr>Calibri Light</vt:lpstr>
      <vt:lpstr>Tema do Office</vt:lpstr>
      <vt:lpstr>Investing in Brazil </vt:lpstr>
      <vt:lpstr>2005-2021 Main destinations of Chinese Investments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Investing in Brazil</dc:title>
  <dc:creator>Adriano Giacomet de Aguiar</dc:creator>
  <cp:lastModifiedBy>Adriano Giacomet de Aguiar</cp:lastModifiedBy>
  <cp:revision>27</cp:revision>
  <cp:lastPrinted>2021-10-28T05:52:39Z</cp:lastPrinted>
  <dcterms:created xsi:type="dcterms:W3CDTF">2021-10-21T05:49:00Z</dcterms:created>
  <dcterms:modified xsi:type="dcterms:W3CDTF">2021-10-28T07:58:07Z</dcterms:modified>
</cp:coreProperties>
</file>