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Default Extension="wdp" ContentType="image/vnd.ms-photo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6" r:id="rId2"/>
    <p:sldId id="425" r:id="rId3"/>
    <p:sldId id="451" r:id="rId4"/>
    <p:sldId id="449" r:id="rId5"/>
    <p:sldId id="447" r:id="rId6"/>
    <p:sldId id="446" r:id="rId7"/>
    <p:sldId id="462" r:id="rId8"/>
    <p:sldId id="431" r:id="rId9"/>
    <p:sldId id="389" r:id="rId10"/>
    <p:sldId id="452" r:id="rId11"/>
    <p:sldId id="418" r:id="rId12"/>
    <p:sldId id="390" r:id="rId13"/>
    <p:sldId id="455" r:id="rId14"/>
    <p:sldId id="453" r:id="rId15"/>
    <p:sldId id="456" r:id="rId16"/>
    <p:sldId id="442" r:id="rId17"/>
    <p:sldId id="471" r:id="rId18"/>
    <p:sldId id="472" r:id="rId19"/>
    <p:sldId id="473" r:id="rId20"/>
    <p:sldId id="427" r:id="rId21"/>
    <p:sldId id="371" r:id="rId22"/>
  </p:sldIdLst>
  <p:sldSz cx="9144000" cy="5143500" type="screen16x9"/>
  <p:notesSz cx="6807200" cy="9939338"/>
  <p:custDataLst>
    <p:tags r:id="rId25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时尚设计" id="{BE411E04-F473-4BCD-801C-9847C0811846}">
          <p14:sldIdLst>
            <p14:sldId id="266"/>
            <p14:sldId id="463"/>
            <p14:sldId id="425"/>
            <p14:sldId id="451"/>
            <p14:sldId id="449"/>
            <p14:sldId id="447"/>
            <p14:sldId id="446"/>
            <p14:sldId id="462"/>
            <p14:sldId id="431"/>
            <p14:sldId id="389"/>
            <p14:sldId id="452"/>
            <p14:sldId id="418"/>
            <p14:sldId id="390"/>
            <p14:sldId id="455"/>
            <p14:sldId id="453"/>
            <p14:sldId id="456"/>
            <p14:sldId id="442"/>
            <p14:sldId id="427"/>
            <p14:sldId id="464"/>
            <p14:sldId id="465"/>
            <p14:sldId id="466"/>
            <p14:sldId id="469"/>
            <p14:sldId id="467"/>
            <p14:sldId id="468"/>
            <p14:sldId id="371"/>
          </p14:sldIdLst>
        </p14:section>
        <p14:section name="备用" id="{256694A5-27C0-48F7-8439-D746859935BD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38" userDrawn="1">
          <p15:clr>
            <a:srgbClr val="000000"/>
          </p15:clr>
        </p15:guide>
        <p15:guide id="4" orient="horz" pos="459" userDrawn="1">
          <p15:clr>
            <a:srgbClr val="000000"/>
          </p15:clr>
        </p15:guide>
        <p15:guide id="5" pos="7242" userDrawn="1">
          <p15:clr>
            <a:srgbClr val="000000"/>
          </p15:clr>
        </p15:guide>
        <p15:guide id="6" orient="horz" pos="3861" userDrawn="1">
          <p15:clr>
            <a:srgbClr val="000000"/>
          </p15:clr>
        </p15:guide>
        <p15:guide id="7" orient="horz" pos="640" userDrawn="1">
          <p15:clr>
            <a:srgbClr val="A4A3A4"/>
          </p15:clr>
        </p15:guide>
        <p15:guide id="8" orient="horz" pos="3680" userDrawn="1">
          <p15:clr>
            <a:srgbClr val="A4A3A4"/>
          </p15:clr>
        </p15:guide>
        <p15:guide id="9" pos="6947" userDrawn="1">
          <p15:clr>
            <a:srgbClr val="A4A3A4"/>
          </p15:clr>
        </p15:guide>
        <p15:guide id="10" pos="733" userDrawn="1">
          <p15:clr>
            <a:srgbClr val="A4A3A4"/>
          </p15:clr>
        </p15:guide>
        <p15:guide id="12" orient="horz" pos="278" userDrawn="1">
          <p15:clr>
            <a:srgbClr val="A4A3A4"/>
          </p15:clr>
        </p15:guide>
        <p15:guide id="13" orient="horz" pos="1063" userDrawn="1">
          <p15:clr>
            <a:srgbClr val="A4A3A4"/>
          </p15:clr>
        </p15:guide>
        <p15:guide id="14" pos="437" userDrawn="1">
          <p15:clr>
            <a:srgbClr val="A4A3A4"/>
          </p15:clr>
        </p15:guide>
        <p15:guide id="15" orient="horz" pos="1620">
          <p15:clr>
            <a:srgbClr val="A4A3A4"/>
          </p15:clr>
        </p15:guide>
        <p15:guide id="16" orient="horz" pos="344">
          <p15:clr>
            <a:srgbClr val="A4A3A4"/>
          </p15:clr>
        </p15:guide>
        <p15:guide id="17" orient="horz" pos="2896">
          <p15:clr>
            <a:srgbClr val="A4A3A4"/>
          </p15:clr>
        </p15:guide>
        <p15:guide id="18" orient="horz" pos="480">
          <p15:clr>
            <a:srgbClr val="A4A3A4"/>
          </p15:clr>
        </p15:guide>
        <p15:guide id="19" orient="horz" pos="2760">
          <p15:clr>
            <a:srgbClr val="A4A3A4"/>
          </p15:clr>
        </p15:guide>
        <p15:guide id="20" orient="horz" pos="209">
          <p15:clr>
            <a:srgbClr val="A4A3A4"/>
          </p15:clr>
        </p15:guide>
        <p15:guide id="21" orient="horz" pos="797">
          <p15:clr>
            <a:srgbClr val="A4A3A4"/>
          </p15:clr>
        </p15:guide>
        <p15:guide id="22" pos="2880">
          <p15:clr>
            <a:srgbClr val="A4A3A4"/>
          </p15:clr>
        </p15:guide>
        <p15:guide id="23" pos="329">
          <p15:clr>
            <a:srgbClr val="A4A3A4"/>
          </p15:clr>
        </p15:guide>
        <p15:guide id="24" pos="5432">
          <p15:clr>
            <a:srgbClr val="A4A3A4"/>
          </p15:clr>
        </p15:guide>
        <p15:guide id="25" pos="5210">
          <p15:clr>
            <a:srgbClr val="A4A3A4"/>
          </p15:clr>
        </p15:guide>
        <p15:guide id="26" pos="550">
          <p15:clr>
            <a:srgbClr val="A4A3A4"/>
          </p15:clr>
        </p15:guide>
        <p15:guide id="27" pos="32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10003"/>
    <a:srgbClr val="C10000"/>
    <a:srgbClr val="EC5214"/>
    <a:srgbClr val="E6E9EE"/>
    <a:srgbClr val="007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主题样式 2 - 强调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主题样式 2 - 强调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1555" autoAdjust="0"/>
    <p:restoredTop sz="86618" autoAdjust="0"/>
  </p:normalViewPr>
  <p:slideViewPr>
    <p:cSldViewPr snapToGrid="0" showGuides="1">
      <p:cViewPr varScale="1">
        <p:scale>
          <a:sx n="94" d="100"/>
          <a:sy n="94" d="100"/>
        </p:scale>
        <p:origin x="-462" y="-96"/>
      </p:cViewPr>
      <p:guideLst>
        <p:guide orient="horz" pos="2160"/>
        <p:guide orient="horz" pos="459"/>
        <p:guide orient="horz" pos="3861"/>
        <p:guide orient="horz" pos="640"/>
        <p:guide orient="horz" pos="3680"/>
        <p:guide orient="horz" pos="278"/>
        <p:guide orient="horz" pos="1063"/>
        <p:guide orient="horz" pos="1620"/>
        <p:guide pos="3840"/>
        <p:guide pos="438"/>
        <p:guide pos="7242"/>
        <p:guide pos="6947"/>
        <p:guide pos="733"/>
        <p:guide pos="437"/>
        <p:guide pos="2880"/>
        <p:guide pos="329"/>
      </p:guideLst>
    </p:cSldViewPr>
  </p:slideViewPr>
  <p:outlineViewPr>
    <p:cViewPr>
      <p:scale>
        <a:sx n="33" d="100"/>
        <a:sy n="33" d="100"/>
      </p:scale>
      <p:origin x="0" y="-5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892" y="-96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05C69-6CE9-439D-A807-241BA46255C6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36F78-0E3A-4587-A106-C19F5A1C76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55959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1FE51-4DDB-45F0-9505-67EFC9351A08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B8BB2-AB9A-47F4-9A9E-6B5CF216B9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266733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9064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23006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钢铁行业：</a:t>
            </a:r>
            <a:r>
              <a:rPr lang="zh-CN" altLang="en-US" dirty="0"/>
              <a:t>蒙特雷有墨西哥最大的钢铁厂</a:t>
            </a:r>
            <a:r>
              <a:rPr lang="en-US" altLang="zh-CN" dirty="0" err="1"/>
              <a:t>Ternium</a:t>
            </a:r>
            <a:r>
              <a:rPr lang="zh-CN" altLang="en-US" dirty="0"/>
              <a:t>，墨西哥最大的炼钢厂</a:t>
            </a:r>
            <a:r>
              <a:rPr lang="en-US" altLang="zh-CN" dirty="0"/>
              <a:t>AHMSA </a:t>
            </a:r>
            <a:r>
              <a:rPr lang="zh-CN" altLang="en-US" dirty="0"/>
              <a:t>在蒙特雷周边</a:t>
            </a:r>
            <a:r>
              <a:rPr lang="en-US" altLang="zh-CN" dirty="0"/>
              <a:t>200 </a:t>
            </a:r>
            <a:r>
              <a:rPr lang="zh-CN" altLang="en-US" dirty="0"/>
              <a:t>公里范围内。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汽车行业：</a:t>
            </a:r>
            <a:r>
              <a:rPr lang="zh-CN" altLang="en-US" dirty="0"/>
              <a:t>新莱昂州目前有整车厂</a:t>
            </a:r>
            <a:r>
              <a:rPr lang="en-US" altLang="zh-CN" dirty="0"/>
              <a:t>5 </a:t>
            </a:r>
            <a:r>
              <a:rPr lang="zh-CN" altLang="en-US" dirty="0"/>
              <a:t>家，汽车行业配套企业超过</a:t>
            </a:r>
            <a:r>
              <a:rPr lang="en-US" altLang="zh-CN" dirty="0"/>
              <a:t>200</a:t>
            </a:r>
            <a:r>
              <a:rPr lang="zh-CN" altLang="en-US" dirty="0"/>
              <a:t>家。新莱昂州</a:t>
            </a:r>
            <a:r>
              <a:rPr lang="en-US" altLang="zh-CN" dirty="0"/>
              <a:t>500 </a:t>
            </a:r>
            <a:r>
              <a:rPr lang="zh-CN" altLang="en-US" dirty="0"/>
              <a:t>公里范围内有</a:t>
            </a:r>
            <a:r>
              <a:rPr lang="en-US" altLang="zh-CN" dirty="0"/>
              <a:t>15 </a:t>
            </a:r>
            <a:r>
              <a:rPr lang="zh-CN" altLang="en-US" dirty="0"/>
              <a:t>家汽车整车厂，以及全系列一级供应商。</a:t>
            </a:r>
            <a:r>
              <a:rPr lang="en-US" altLang="zh-CN" dirty="0"/>
              <a:t>2016 </a:t>
            </a:r>
            <a:r>
              <a:rPr lang="zh-CN" altLang="en-US" dirty="0"/>
              <a:t>年，墨西哥</a:t>
            </a:r>
            <a:r>
              <a:rPr lang="en-US" altLang="zh-CN" dirty="0"/>
              <a:t>13%</a:t>
            </a:r>
            <a:r>
              <a:rPr lang="zh-CN" altLang="en-US" dirty="0"/>
              <a:t>的乘用车、</a:t>
            </a:r>
            <a:r>
              <a:rPr lang="en-US" altLang="zh-CN" dirty="0"/>
              <a:t>40%</a:t>
            </a:r>
            <a:r>
              <a:rPr lang="zh-CN" altLang="en-US" dirty="0"/>
              <a:t>的重型卡车产自新莱昂州。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家电行业：</a:t>
            </a:r>
            <a:r>
              <a:rPr lang="zh-CN" altLang="en-US" dirty="0"/>
              <a:t>墨西哥是世界第五大家电出口国，新莱昂州家电产能占到墨西哥家电产能一半以上，家电配套供应链完善，云集了惠而浦、</a:t>
            </a:r>
            <a:r>
              <a:rPr lang="en-US" altLang="zh-CN" dirty="0"/>
              <a:t>LG</a:t>
            </a:r>
            <a:r>
              <a:rPr lang="zh-CN" altLang="en-US" dirty="0"/>
              <a:t>、凯利等一些列世界家电巨头，让新莱昂州成为世界级家电制造中心。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本地中资企业：</a:t>
            </a:r>
            <a:r>
              <a:rPr lang="zh-CN" altLang="en-US" dirty="0"/>
              <a:t>华立集团、富通集团、卧龙集团、三花集团、杭州新坐标科技、宁波乐惠、安徽万朗、联想集团、重庆美心、光大同创、江苏秀强、徐州美驰、大洋集团、天伟电机、富岭塑胶，美的、华为、滴滴、大华、海康威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88672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36019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5887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4080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rgbClr val="00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84559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4080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4080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9628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267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0053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9966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727430" y="330994"/>
            <a:ext cx="3969475" cy="675000"/>
          </a:xfrm>
          <a:custGeom>
            <a:avLst/>
            <a:gdLst>
              <a:gd name="connsiteX0" fmla="*/ 0 w 4813142"/>
              <a:gd name="connsiteY0" fmla="*/ 0 h 900000"/>
              <a:gd name="connsiteX1" fmla="*/ 4813142 w 4813142"/>
              <a:gd name="connsiteY1" fmla="*/ 0 h 900000"/>
              <a:gd name="connsiteX2" fmla="*/ 4293527 w 4813142"/>
              <a:gd name="connsiteY2" fmla="*/ 900000 h 900000"/>
              <a:gd name="connsiteX3" fmla="*/ 0 w 4813142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142" h="900000">
                <a:moveTo>
                  <a:pt x="0" y="0"/>
                </a:moveTo>
                <a:lnTo>
                  <a:pt x="4813142" y="0"/>
                </a:lnTo>
                <a:lnTo>
                  <a:pt x="4293527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txBody>
          <a:bodyPr wrap="square" lIns="68580" tIns="34290" rIns="68580" bIns="34290" rtlCol="0" anchor="ctr">
            <a:noAutofit/>
          </a:bodyPr>
          <a:lstStyle/>
          <a:p>
            <a:endParaRPr lang="zh-CN" altLang="en-US" kern="0" dirty="0">
              <a:solidFill>
                <a:schemeClr val="bg1">
                  <a:alpha val="8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86324" y="470494"/>
            <a:ext cx="396000" cy="396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4494256" y="330994"/>
            <a:ext cx="4472323" cy="675000"/>
            <a:chOff x="5992341" y="441325"/>
            <a:chExt cx="5504334" cy="900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任意多边形 7"/>
            <p:cNvSpPr/>
            <p:nvPr/>
          </p:nvSpPr>
          <p:spPr>
            <a:xfrm>
              <a:off x="5992341" y="441325"/>
              <a:ext cx="5504333" cy="900000"/>
            </a:xfrm>
            <a:custGeom>
              <a:avLst/>
              <a:gdLst>
                <a:gd name="connsiteX0" fmla="*/ 519615 w 5504333"/>
                <a:gd name="connsiteY0" fmla="*/ 0 h 900000"/>
                <a:gd name="connsiteX1" fmla="*/ 5504333 w 5504333"/>
                <a:gd name="connsiteY1" fmla="*/ 0 h 900000"/>
                <a:gd name="connsiteX2" fmla="*/ 5504333 w 5504333"/>
                <a:gd name="connsiteY2" fmla="*/ 900000 h 900000"/>
                <a:gd name="connsiteX3" fmla="*/ 0 w 5504333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900000">
                  <a:moveTo>
                    <a:pt x="519615" y="0"/>
                  </a:moveTo>
                  <a:lnTo>
                    <a:pt x="5504333" y="0"/>
                  </a:lnTo>
                  <a:lnTo>
                    <a:pt x="5504333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92342" y="1268988"/>
              <a:ext cx="5504333" cy="72337"/>
            </a:xfrm>
            <a:custGeom>
              <a:avLst/>
              <a:gdLst>
                <a:gd name="connsiteX0" fmla="*/ 41763 w 5504333"/>
                <a:gd name="connsiteY0" fmla="*/ 0 h 72337"/>
                <a:gd name="connsiteX1" fmla="*/ 5504333 w 5504333"/>
                <a:gd name="connsiteY1" fmla="*/ 0 h 72337"/>
                <a:gd name="connsiteX2" fmla="*/ 5504333 w 5504333"/>
                <a:gd name="connsiteY2" fmla="*/ 72337 h 72337"/>
                <a:gd name="connsiteX3" fmla="*/ 0 w 5504333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72337">
                  <a:moveTo>
                    <a:pt x="41763" y="0"/>
                  </a:moveTo>
                  <a:lnTo>
                    <a:pt x="5504333" y="0"/>
                  </a:lnTo>
                  <a:lnTo>
                    <a:pt x="5504333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占位符 14"/>
          <p:cNvSpPr>
            <a:spLocks noGrp="1"/>
          </p:cNvSpPr>
          <p:nvPr>
            <p:ph type="body" sz="quarter" idx="10" hasCustomPrompt="1"/>
          </p:nvPr>
        </p:nvSpPr>
        <p:spPr>
          <a:xfrm>
            <a:off x="912459" y="474595"/>
            <a:ext cx="1318310" cy="387798"/>
          </a:xfrm>
          <a:prstGeom prst="rect">
            <a:avLst/>
          </a:prstGeom>
        </p:spPr>
        <p:txBody>
          <a:bodyPr wrap="non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23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4774" y="584646"/>
            <a:ext cx="2062694" cy="235449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1200" b="0" i="0" u="none" strike="noStrike" kern="1200" cap="none" spc="0" normalizeH="0" baseline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添加说明文本</a:t>
            </a:r>
          </a:p>
        </p:txBody>
      </p:sp>
      <p:grpSp>
        <p:nvGrpSpPr>
          <p:cNvPr id="17" name="PA_组合 80"/>
          <p:cNvGrpSpPr/>
          <p:nvPr userDrawn="1">
            <p:custDataLst>
              <p:tags r:id="rId1"/>
            </p:custDataLst>
          </p:nvPr>
        </p:nvGrpSpPr>
        <p:grpSpPr>
          <a:xfrm>
            <a:off x="7450013" y="514117"/>
            <a:ext cx="1384732" cy="324474"/>
            <a:chOff x="3717567" y="500833"/>
            <a:chExt cx="1723228" cy="638868"/>
          </a:xfrm>
        </p:grpSpPr>
        <p:sp>
          <p:nvSpPr>
            <p:cNvPr id="18" name="TextBox 81"/>
            <p:cNvSpPr txBox="1"/>
            <p:nvPr/>
          </p:nvSpPr>
          <p:spPr>
            <a:xfrm>
              <a:off x="3717567" y="500833"/>
              <a:ext cx="1723228" cy="484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spc="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</a:rPr>
                <a:t>北美华富山工业园</a:t>
              </a:r>
            </a:p>
          </p:txBody>
        </p:sp>
        <p:sp>
          <p:nvSpPr>
            <p:cNvPr id="19" name="TextBox 82"/>
            <p:cNvSpPr txBox="1"/>
            <p:nvPr/>
          </p:nvSpPr>
          <p:spPr>
            <a:xfrm>
              <a:off x="3718580" y="776106"/>
              <a:ext cx="1690343" cy="363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HOFUSAN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INDUSTRIAL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PARK</a:t>
              </a:r>
              <a:endParaRPr lang="zh-CN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sp>
        <p:nvSpPr>
          <p:cNvPr id="21" name="WebSiteName"/>
          <p:cNvSpPr txBox="1"/>
          <p:nvPr userDrawn="1"/>
        </p:nvSpPr>
        <p:spPr>
          <a:xfrm>
            <a:off x="4221424" y="4877126"/>
            <a:ext cx="701154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</a:t>
            </a:r>
            <a:r>
              <a:rPr lang="en-US" sz="70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hofusan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1"/>
          <p:cNvSpPr/>
          <p:nvPr userDrawn="1"/>
        </p:nvSpPr>
        <p:spPr>
          <a:xfrm>
            <a:off x="8743704" y="4950785"/>
            <a:ext cx="91041" cy="910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7" name="矩形 26"/>
          <p:cNvSpPr/>
          <p:nvPr userDrawn="1"/>
        </p:nvSpPr>
        <p:spPr>
          <a:xfrm>
            <a:off x="182089" y="4877291"/>
            <a:ext cx="1090683" cy="17697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HOFUSAN</a:t>
            </a:r>
            <a:r>
              <a:rPr kumimoji="0" lang="zh-CN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zh-CN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INDUSTRIAL</a:t>
            </a:r>
            <a:r>
              <a:rPr kumimoji="0" lang="zh-CN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zh-CN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329" y="493220"/>
            <a:ext cx="409194" cy="3268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036863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696036" y="330994"/>
            <a:ext cx="4000869" cy="675000"/>
          </a:xfrm>
          <a:custGeom>
            <a:avLst/>
            <a:gdLst>
              <a:gd name="connsiteX0" fmla="*/ 0 w 4813142"/>
              <a:gd name="connsiteY0" fmla="*/ 0 h 900000"/>
              <a:gd name="connsiteX1" fmla="*/ 4813142 w 4813142"/>
              <a:gd name="connsiteY1" fmla="*/ 0 h 900000"/>
              <a:gd name="connsiteX2" fmla="*/ 4293527 w 4813142"/>
              <a:gd name="connsiteY2" fmla="*/ 900000 h 900000"/>
              <a:gd name="connsiteX3" fmla="*/ 0 w 4813142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142" h="900000">
                <a:moveTo>
                  <a:pt x="0" y="0"/>
                </a:moveTo>
                <a:lnTo>
                  <a:pt x="4813142" y="0"/>
                </a:lnTo>
                <a:lnTo>
                  <a:pt x="4293527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txBody>
          <a:bodyPr wrap="square" lIns="68580" tIns="34290" rIns="68580" bIns="34290" rtlCol="0" anchor="ctr">
            <a:noAutofit/>
          </a:bodyPr>
          <a:lstStyle/>
          <a:p>
            <a:endParaRPr lang="zh-CN" altLang="en-US" kern="0" dirty="0">
              <a:solidFill>
                <a:schemeClr val="bg1">
                  <a:alpha val="8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80294" y="470494"/>
            <a:ext cx="396000" cy="396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4494256" y="330994"/>
            <a:ext cx="4472323" cy="675000"/>
            <a:chOff x="5992341" y="441325"/>
            <a:chExt cx="5504334" cy="900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任意多边形 7"/>
            <p:cNvSpPr/>
            <p:nvPr/>
          </p:nvSpPr>
          <p:spPr>
            <a:xfrm>
              <a:off x="5992341" y="441325"/>
              <a:ext cx="5504333" cy="900000"/>
            </a:xfrm>
            <a:custGeom>
              <a:avLst/>
              <a:gdLst>
                <a:gd name="connsiteX0" fmla="*/ 519615 w 5504333"/>
                <a:gd name="connsiteY0" fmla="*/ 0 h 900000"/>
                <a:gd name="connsiteX1" fmla="*/ 5504333 w 5504333"/>
                <a:gd name="connsiteY1" fmla="*/ 0 h 900000"/>
                <a:gd name="connsiteX2" fmla="*/ 5504333 w 5504333"/>
                <a:gd name="connsiteY2" fmla="*/ 900000 h 900000"/>
                <a:gd name="connsiteX3" fmla="*/ 0 w 5504333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900000">
                  <a:moveTo>
                    <a:pt x="519615" y="0"/>
                  </a:moveTo>
                  <a:lnTo>
                    <a:pt x="5504333" y="0"/>
                  </a:lnTo>
                  <a:lnTo>
                    <a:pt x="5504333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92342" y="1268988"/>
              <a:ext cx="5504333" cy="72337"/>
            </a:xfrm>
            <a:custGeom>
              <a:avLst/>
              <a:gdLst>
                <a:gd name="connsiteX0" fmla="*/ 41763 w 5504333"/>
                <a:gd name="connsiteY0" fmla="*/ 0 h 72337"/>
                <a:gd name="connsiteX1" fmla="*/ 5504333 w 5504333"/>
                <a:gd name="connsiteY1" fmla="*/ 0 h 72337"/>
                <a:gd name="connsiteX2" fmla="*/ 5504333 w 5504333"/>
                <a:gd name="connsiteY2" fmla="*/ 72337 h 72337"/>
                <a:gd name="connsiteX3" fmla="*/ 0 w 5504333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72337">
                  <a:moveTo>
                    <a:pt x="41763" y="0"/>
                  </a:moveTo>
                  <a:lnTo>
                    <a:pt x="5504333" y="0"/>
                  </a:lnTo>
                  <a:lnTo>
                    <a:pt x="5504333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14"/>
          <p:cNvSpPr>
            <a:spLocks noGrp="1"/>
          </p:cNvSpPr>
          <p:nvPr>
            <p:ph type="body" sz="quarter" idx="10" hasCustomPrompt="1"/>
          </p:nvPr>
        </p:nvSpPr>
        <p:spPr>
          <a:xfrm>
            <a:off x="901826" y="474595"/>
            <a:ext cx="1318310" cy="387798"/>
          </a:xfrm>
          <a:prstGeom prst="rect">
            <a:avLst/>
          </a:prstGeom>
        </p:spPr>
        <p:txBody>
          <a:bodyPr wrap="non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23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11" name="文本占位符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4774" y="584646"/>
            <a:ext cx="1930019" cy="235449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1200" b="0" i="0" u="none" strike="noStrike" kern="1200" cap="none" spc="0" normalizeH="0" baseline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添加说明文本</a:t>
            </a: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984" y="490477"/>
            <a:ext cx="409194" cy="326898"/>
          </a:xfrm>
          <a:prstGeom prst="rect">
            <a:avLst/>
          </a:prstGeom>
        </p:spPr>
      </p:pic>
      <p:grpSp>
        <p:nvGrpSpPr>
          <p:cNvPr id="15" name="PA_组合 80"/>
          <p:cNvGrpSpPr/>
          <p:nvPr userDrawn="1">
            <p:custDataLst>
              <p:tags r:id="rId1"/>
            </p:custDataLst>
          </p:nvPr>
        </p:nvGrpSpPr>
        <p:grpSpPr>
          <a:xfrm>
            <a:off x="7450013" y="514117"/>
            <a:ext cx="1384732" cy="324474"/>
            <a:chOff x="3717567" y="500833"/>
            <a:chExt cx="1723228" cy="638868"/>
          </a:xfrm>
        </p:grpSpPr>
        <p:sp>
          <p:nvSpPr>
            <p:cNvPr id="17" name="TextBox 81"/>
            <p:cNvSpPr txBox="1"/>
            <p:nvPr/>
          </p:nvSpPr>
          <p:spPr>
            <a:xfrm>
              <a:off x="3717567" y="500833"/>
              <a:ext cx="1723228" cy="484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spc="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</a:rPr>
                <a:t>北美华富山工业园</a:t>
              </a:r>
            </a:p>
          </p:txBody>
        </p:sp>
        <p:sp>
          <p:nvSpPr>
            <p:cNvPr id="18" name="TextBox 82"/>
            <p:cNvSpPr txBox="1"/>
            <p:nvPr/>
          </p:nvSpPr>
          <p:spPr>
            <a:xfrm>
              <a:off x="3718580" y="776106"/>
              <a:ext cx="1690343" cy="363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HOFUSAN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INDUSTRIAL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PARK</a:t>
              </a:r>
              <a:endParaRPr lang="zh-CN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923338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0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1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0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1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8690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hidden="1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9"/>
            <a:ext cx="9144000" cy="5142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097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49" r:id="rId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6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7.png"/><Relationship Id="rId4" Type="http://schemas.openxmlformats.org/officeDocument/2006/relationships/tags" Target="../tags/tag7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10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1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image" Target="../media/image7.png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6.png"/><Relationship Id="rId5" Type="http://schemas.openxmlformats.org/officeDocument/2006/relationships/tags" Target="../tags/tag21.xml"/><Relationship Id="rId10" Type="http://schemas.openxmlformats.org/officeDocument/2006/relationships/image" Target="../media/image52.jpeg"/><Relationship Id="rId4" Type="http://schemas.openxmlformats.org/officeDocument/2006/relationships/tags" Target="../tags/tag20.xml"/><Relationship Id="rId9" Type="http://schemas.openxmlformats.org/officeDocument/2006/relationships/image" Target="../media/image51.jpeg"/><Relationship Id="rId1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Q729615610"/>
          <p:cNvSpPr/>
          <p:nvPr>
            <p:custDataLst>
              <p:tags r:id="rId1"/>
            </p:custDataLst>
          </p:nvPr>
        </p:nvSpPr>
        <p:spPr>
          <a:xfrm>
            <a:off x="265814" y="372140"/>
            <a:ext cx="4306187" cy="4433776"/>
          </a:xfrm>
          <a:custGeom>
            <a:avLst/>
            <a:gdLst>
              <a:gd name="connsiteX0" fmla="*/ 0 w 5400675"/>
              <a:gd name="connsiteY0" fmla="*/ 0 h 5400675"/>
              <a:gd name="connsiteX1" fmla="*/ 5400675 w 5400675"/>
              <a:gd name="connsiteY1" fmla="*/ 0 h 5400675"/>
              <a:gd name="connsiteX2" fmla="*/ 5231012 w 5400675"/>
              <a:gd name="connsiteY2" fmla="*/ 313118 h 5400675"/>
              <a:gd name="connsiteX3" fmla="*/ 2293710 w 5400675"/>
              <a:gd name="connsiteY3" fmla="*/ 5400675 h 5400675"/>
              <a:gd name="connsiteX4" fmla="*/ 0 w 5400675"/>
              <a:gd name="connsiteY4" fmla="*/ 5400675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675" h="5400675">
                <a:moveTo>
                  <a:pt x="0" y="0"/>
                </a:moveTo>
                <a:lnTo>
                  <a:pt x="5400675" y="0"/>
                </a:lnTo>
                <a:lnTo>
                  <a:pt x="5231012" y="313118"/>
                </a:lnTo>
                <a:lnTo>
                  <a:pt x="2293710" y="5400675"/>
                </a:lnTo>
                <a:lnTo>
                  <a:pt x="0" y="5400675"/>
                </a:lnTo>
                <a:close/>
              </a:path>
            </a:pathLst>
          </a:custGeom>
          <a:blipFill>
            <a:blip r:embed="rId7" cstate="print"/>
            <a:srcRect/>
            <a:stretch>
              <a:fillRect l="-184" r="-57776" b="-5026"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4" name="PA_组合 23"/>
          <p:cNvGrpSpPr/>
          <p:nvPr>
            <p:custDataLst>
              <p:tags r:id="rId2"/>
            </p:custDataLst>
          </p:nvPr>
        </p:nvGrpSpPr>
        <p:grpSpPr>
          <a:xfrm>
            <a:off x="4380468" y="372139"/>
            <a:ext cx="4540248" cy="767235"/>
            <a:chOff x="5826446" y="660256"/>
            <a:chExt cx="5670229" cy="968407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任意多边形 11"/>
            <p:cNvSpPr/>
            <p:nvPr/>
          </p:nvSpPr>
          <p:spPr>
            <a:xfrm>
              <a:off x="5826446" y="660256"/>
              <a:ext cx="5670229" cy="900000"/>
            </a:xfrm>
            <a:custGeom>
              <a:avLst/>
              <a:gdLst>
                <a:gd name="connsiteX0" fmla="*/ 519615 w 5670229"/>
                <a:gd name="connsiteY0" fmla="*/ 0 h 900000"/>
                <a:gd name="connsiteX1" fmla="*/ 5670229 w 5670229"/>
                <a:gd name="connsiteY1" fmla="*/ 0 h 900000"/>
                <a:gd name="connsiteX2" fmla="*/ 5670229 w 5670229"/>
                <a:gd name="connsiteY2" fmla="*/ 900000 h 900000"/>
                <a:gd name="connsiteX3" fmla="*/ 0 w 5670229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900000">
                  <a:moveTo>
                    <a:pt x="519615" y="0"/>
                  </a:moveTo>
                  <a:lnTo>
                    <a:pt x="5670229" y="0"/>
                  </a:lnTo>
                  <a:lnTo>
                    <a:pt x="5670229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26446" y="1556326"/>
              <a:ext cx="5670229" cy="72337"/>
            </a:xfrm>
            <a:custGeom>
              <a:avLst/>
              <a:gdLst>
                <a:gd name="connsiteX0" fmla="*/ 41764 w 5670229"/>
                <a:gd name="connsiteY0" fmla="*/ 0 h 72337"/>
                <a:gd name="connsiteX1" fmla="*/ 5670229 w 5670229"/>
                <a:gd name="connsiteY1" fmla="*/ 0 h 72337"/>
                <a:gd name="connsiteX2" fmla="*/ 5670229 w 5670229"/>
                <a:gd name="connsiteY2" fmla="*/ 72337 h 72337"/>
                <a:gd name="connsiteX3" fmla="*/ 0 w 5670229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72337">
                  <a:moveTo>
                    <a:pt x="41764" y="0"/>
                  </a:moveTo>
                  <a:lnTo>
                    <a:pt x="5670229" y="0"/>
                  </a:lnTo>
                  <a:lnTo>
                    <a:pt x="5670229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PA_任意多边形 22"/>
          <p:cNvSpPr/>
          <p:nvPr>
            <p:custDataLst>
              <p:tags r:id="rId3"/>
            </p:custDataLst>
          </p:nvPr>
        </p:nvSpPr>
        <p:spPr>
          <a:xfrm>
            <a:off x="2817628" y="1245269"/>
            <a:ext cx="6103088" cy="2656873"/>
          </a:xfrm>
          <a:custGeom>
            <a:avLst/>
            <a:gdLst>
              <a:gd name="connsiteX0" fmla="*/ 1829434 w 7624370"/>
              <a:gd name="connsiteY0" fmla="*/ 0 h 3168672"/>
              <a:gd name="connsiteX1" fmla="*/ 7624370 w 7624370"/>
              <a:gd name="connsiteY1" fmla="*/ 0 h 3168672"/>
              <a:gd name="connsiteX2" fmla="*/ 7624370 w 7624370"/>
              <a:gd name="connsiteY2" fmla="*/ 3168672 h 3168672"/>
              <a:gd name="connsiteX3" fmla="*/ 0 w 7624370"/>
              <a:gd name="connsiteY3" fmla="*/ 3168672 h 316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370" h="3168672">
                <a:moveTo>
                  <a:pt x="1829434" y="0"/>
                </a:moveTo>
                <a:lnTo>
                  <a:pt x="7624370" y="0"/>
                </a:lnTo>
                <a:lnTo>
                  <a:pt x="7624370" y="3168672"/>
                </a:lnTo>
                <a:lnTo>
                  <a:pt x="0" y="31686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PA_任意多边形 17"/>
          <p:cNvSpPr/>
          <p:nvPr>
            <p:custDataLst>
              <p:tags r:id="rId4"/>
            </p:custDataLst>
          </p:nvPr>
        </p:nvSpPr>
        <p:spPr>
          <a:xfrm>
            <a:off x="2328530" y="3996434"/>
            <a:ext cx="6592185" cy="809481"/>
          </a:xfrm>
          <a:custGeom>
            <a:avLst/>
            <a:gdLst>
              <a:gd name="connsiteX0" fmla="*/ 519615 w 8268693"/>
              <a:gd name="connsiteY0" fmla="*/ 0 h 900000"/>
              <a:gd name="connsiteX1" fmla="*/ 8268693 w 8268693"/>
              <a:gd name="connsiteY1" fmla="*/ 0 h 900000"/>
              <a:gd name="connsiteX2" fmla="*/ 8268693 w 8268693"/>
              <a:gd name="connsiteY2" fmla="*/ 900000 h 900000"/>
              <a:gd name="connsiteX3" fmla="*/ 0 w 8268693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68693" h="900000">
                <a:moveTo>
                  <a:pt x="519615" y="0"/>
                </a:moveTo>
                <a:lnTo>
                  <a:pt x="8268693" y="0"/>
                </a:lnTo>
                <a:lnTo>
                  <a:pt x="8268693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82" y="461853"/>
            <a:ext cx="828453" cy="50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椭圆 30"/>
          <p:cNvSpPr/>
          <p:nvPr/>
        </p:nvSpPr>
        <p:spPr>
          <a:xfrm>
            <a:off x="7707086" y="461853"/>
            <a:ext cx="712519" cy="501308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</a:rPr>
              <a:t>Santos</a:t>
            </a:r>
          </a:p>
          <a:p>
            <a:pPr algn="ctr"/>
            <a:r>
              <a:rPr lang="zh-CN" altLang="en-US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</a:rPr>
              <a:t>家族</a:t>
            </a:r>
          </a:p>
        </p:txBody>
      </p:sp>
      <p:pic>
        <p:nvPicPr>
          <p:cNvPr id="33" name="图片 32" descr="图片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12466" y="1215123"/>
            <a:ext cx="1187644" cy="118764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829" y="404702"/>
            <a:ext cx="496795" cy="61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A_文本框 55"/>
          <p:cNvSpPr txBox="1"/>
          <p:nvPr/>
        </p:nvSpPr>
        <p:spPr>
          <a:xfrm>
            <a:off x="3505524" y="2282925"/>
            <a:ext cx="5462817" cy="1560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4" tIns="25714" rIns="25714" bIns="25714">
            <a:spAutoFit/>
          </a:bodyPr>
          <a:lstStyle/>
          <a:p>
            <a:pPr algn="ctr">
              <a:defRPr sz="32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中企投资北美的理想港湾</a:t>
            </a:r>
          </a:p>
          <a:p>
            <a:pPr algn="ctr">
              <a:defRPr sz="24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0070C0"/>
                </a:solidFill>
              </a:rPr>
              <a:t>北美</a:t>
            </a:r>
            <a:r>
              <a:rPr dirty="0">
                <a:solidFill>
                  <a:srgbClr val="0070C0"/>
                </a:solidFill>
              </a:rPr>
              <a:t>华富山工业园（蒙特雷）</a:t>
            </a:r>
            <a:endParaRPr lang="en-US" dirty="0">
              <a:solidFill>
                <a:srgbClr val="0070C0"/>
              </a:solidFill>
            </a:endParaRPr>
          </a:p>
          <a:p>
            <a:pPr algn="ctr">
              <a:defRPr sz="24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 dirty="0"/>
          </a:p>
          <a:p>
            <a:pPr algn="ctr">
              <a:defRPr sz="1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Puerto de Inversión a América del Norte</a:t>
            </a:r>
          </a:p>
        </p:txBody>
      </p:sp>
    </p:spTree>
    <p:extLst>
      <p:ext uri="{BB962C8B-B14F-4D97-AF65-F5344CB8AC3E}">
        <p14:creationId xmlns="" xmlns:p14="http://schemas.microsoft.com/office/powerpoint/2010/main" val="1523789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45563" y="513803"/>
            <a:ext cx="3472746" cy="346249"/>
          </a:xfrm>
        </p:spPr>
        <p:txBody>
          <a:bodyPr/>
          <a:lstStyle/>
          <a:p>
            <a:r>
              <a:rPr altLang="en-US" sz="2000" b="1" dirty="0"/>
              <a:t>一、墨西哥北美华富山工业园</a:t>
            </a:r>
            <a:endParaRPr lang="zh-CN" altLang="en-US" sz="2000" b="1" dirty="0"/>
          </a:p>
        </p:txBody>
      </p:sp>
      <p:grpSp>
        <p:nvGrpSpPr>
          <p:cNvPr id="15" name="组合 14"/>
          <p:cNvGrpSpPr/>
          <p:nvPr/>
        </p:nvGrpSpPr>
        <p:grpSpPr>
          <a:xfrm>
            <a:off x="4942284" y="1681618"/>
            <a:ext cx="4050644" cy="756000"/>
            <a:chOff x="8443326" y="1743710"/>
            <a:chExt cx="3053348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43326" y="17437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118134" y="1962231"/>
              <a:ext cx="1685866" cy="533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为什么选择墨西哥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23235" y="3220296"/>
            <a:ext cx="4050644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769270" y="339489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为什么选择华富山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2" y="1188720"/>
            <a:ext cx="3148250" cy="362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58825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5678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350" y="123823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你不了解的墨西哥其实是这样的：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350" y="2247900"/>
            <a:ext cx="3590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</a:rPr>
              <a:t>           文明古国</a:t>
            </a:r>
            <a:endParaRPr lang="en-US" altLang="zh-CN" sz="28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125" y="3362325"/>
            <a:ext cx="4048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墨西哥是美洲文明古国，是印第安古文化的摇篮，孕育了驰名世界的玛雅文化和阿兹特克文化。</a:t>
            </a:r>
          </a:p>
        </p:txBody>
      </p:sp>
      <p:sp>
        <p:nvSpPr>
          <p:cNvPr id="4098" name="AutoShape 2" descr="http://img3.imgtn.bdimg.com/it/u=2238527877,22331919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0" name="AutoShape 4" descr="http://img3.imgtn.bdimg.com/it/u=2238527877,22331919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936A41C-3C86-4258-8B59-343027C95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1" y="1395424"/>
            <a:ext cx="2240406" cy="336060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ACB85D3E-61FD-456F-AC84-6684E0D70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55" y="1412028"/>
            <a:ext cx="1782952" cy="11735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1641871-D258-4F46-9EB3-68B7E99520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55" y="2585573"/>
            <a:ext cx="1782953" cy="118388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085A1CD-B354-466E-8C42-99BFC085F1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55" y="3636338"/>
            <a:ext cx="1782952" cy="11196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5678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50" y="12573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你不了解的墨西哥其实是这样的：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14625" y="1809750"/>
            <a:ext cx="2543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</a:rPr>
              <a:t>勤奋的国度</a:t>
            </a:r>
          </a:p>
        </p:txBody>
      </p:sp>
      <p:pic>
        <p:nvPicPr>
          <p:cNvPr id="11" name="图片 10" descr="微信图片_201904111351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3445"/>
            <a:ext cx="4076700" cy="25167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95775" y="2600325"/>
            <a:ext cx="4676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2060"/>
                </a:solidFill>
              </a:rPr>
              <a:t>法定节假日天数：</a:t>
            </a:r>
            <a:endParaRPr lang="en-US" altLang="zh-CN" sz="2000" b="1" dirty="0">
              <a:solidFill>
                <a:srgbClr val="002060"/>
              </a:solidFill>
            </a:endParaRPr>
          </a:p>
          <a:p>
            <a:r>
              <a:rPr lang="en-US" altLang="zh-CN" sz="2000" b="1" dirty="0">
                <a:solidFill>
                  <a:srgbClr val="002060"/>
                </a:solidFill>
              </a:rPr>
              <a:t>                       </a:t>
            </a:r>
            <a:r>
              <a:rPr lang="zh-CN" altLang="en-US" sz="2000" b="1" dirty="0">
                <a:solidFill>
                  <a:srgbClr val="002060"/>
                </a:solidFill>
              </a:rPr>
              <a:t>中国</a:t>
            </a:r>
            <a:r>
              <a:rPr lang="en-US" altLang="zh-CN" sz="2000" b="1" dirty="0">
                <a:solidFill>
                  <a:srgbClr val="002060"/>
                </a:solidFill>
              </a:rPr>
              <a:t>16</a:t>
            </a:r>
            <a:r>
              <a:rPr lang="zh-CN" altLang="en-US" sz="2000" b="1" dirty="0">
                <a:solidFill>
                  <a:srgbClr val="002060"/>
                </a:solidFill>
              </a:rPr>
              <a:t>天</a:t>
            </a:r>
            <a:r>
              <a:rPr lang="en-US" altLang="zh-CN" sz="2000" b="1" dirty="0">
                <a:solidFill>
                  <a:srgbClr val="002060"/>
                </a:solidFill>
              </a:rPr>
              <a:t>&gt;</a:t>
            </a:r>
            <a:r>
              <a:rPr lang="zh-CN" altLang="en-US" sz="2000" b="1" dirty="0">
                <a:solidFill>
                  <a:srgbClr val="002060"/>
                </a:solidFill>
              </a:rPr>
              <a:t>墨西哥</a:t>
            </a:r>
            <a:r>
              <a:rPr lang="en-US" altLang="zh-CN" sz="2000" b="1" dirty="0">
                <a:solidFill>
                  <a:srgbClr val="002060"/>
                </a:solidFill>
              </a:rPr>
              <a:t>7</a:t>
            </a:r>
            <a:r>
              <a:rPr lang="zh-CN" altLang="en-US" sz="2000" b="1" dirty="0">
                <a:solidFill>
                  <a:srgbClr val="002060"/>
                </a:solidFill>
              </a:rPr>
              <a:t>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8650" y="3657600"/>
            <a:ext cx="401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2060"/>
                </a:solidFill>
              </a:rPr>
              <a:t>2018</a:t>
            </a:r>
            <a:r>
              <a:rPr lang="zh-CN" altLang="en-US" sz="2000" b="1" dirty="0">
                <a:solidFill>
                  <a:srgbClr val="002060"/>
                </a:solidFill>
              </a:rPr>
              <a:t>年人均工作时长：</a:t>
            </a:r>
            <a:endParaRPr lang="en-US" altLang="zh-CN" sz="2000" b="1" dirty="0">
              <a:solidFill>
                <a:srgbClr val="002060"/>
              </a:solidFill>
            </a:endParaRPr>
          </a:p>
          <a:p>
            <a:r>
              <a:rPr lang="zh-CN" altLang="en-US" sz="2000" b="1" dirty="0">
                <a:solidFill>
                  <a:srgbClr val="002060"/>
                </a:solidFill>
              </a:rPr>
              <a:t>      中国</a:t>
            </a:r>
            <a:r>
              <a:rPr lang="en-US" altLang="zh-CN" sz="2000" b="1" dirty="0">
                <a:solidFill>
                  <a:srgbClr val="002060"/>
                </a:solidFill>
              </a:rPr>
              <a:t>2100</a:t>
            </a:r>
            <a:r>
              <a:rPr lang="zh-CN" altLang="en-US" sz="2000" b="1" dirty="0">
                <a:solidFill>
                  <a:srgbClr val="002060"/>
                </a:solidFill>
              </a:rPr>
              <a:t>小时</a:t>
            </a:r>
            <a:r>
              <a:rPr lang="en-US" altLang="zh-CN" sz="2000" b="1" dirty="0">
                <a:solidFill>
                  <a:srgbClr val="002060"/>
                </a:solidFill>
              </a:rPr>
              <a:t>&lt;</a:t>
            </a:r>
            <a:r>
              <a:rPr lang="zh-CN" altLang="en-US" sz="2000" b="1" dirty="0">
                <a:solidFill>
                  <a:srgbClr val="002060"/>
                </a:solidFill>
              </a:rPr>
              <a:t>墨西哥</a:t>
            </a:r>
            <a:r>
              <a:rPr lang="en-US" altLang="zh-CN" sz="2000" b="1" dirty="0">
                <a:solidFill>
                  <a:srgbClr val="002060"/>
                </a:solidFill>
              </a:rPr>
              <a:t>2225</a:t>
            </a:r>
            <a:r>
              <a:rPr lang="zh-CN" altLang="en-US" sz="2000" b="1" dirty="0">
                <a:solidFill>
                  <a:srgbClr val="002060"/>
                </a:solidFill>
              </a:rPr>
              <a:t>小时</a:t>
            </a:r>
          </a:p>
        </p:txBody>
      </p:sp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2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4016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3" name="Picture 4" descr="http://dpic.tiankong.com/2e/lz/QJ8174095195.jpg?x-oss-process=style/670w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2256"/>
            <a:ext cx="3448050" cy="2027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5353050" y="155769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</a:t>
            </a:r>
          </a:p>
        </p:txBody>
      </p:sp>
      <p:sp>
        <p:nvSpPr>
          <p:cNvPr id="8" name="AutoShape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57775" y="1104912"/>
            <a:ext cx="3848100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面积：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万平方公里，人口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亿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0"/>
          <p:cNvSpPr/>
          <p:nvPr/>
        </p:nvSpPr>
        <p:spPr>
          <a:xfrm>
            <a:off x="4608513" y="1301358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Rectangle 50"/>
          <p:cNvSpPr/>
          <p:nvPr/>
        </p:nvSpPr>
        <p:spPr>
          <a:xfrm>
            <a:off x="4560888" y="2806329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Rectangle 50"/>
          <p:cNvSpPr/>
          <p:nvPr/>
        </p:nvSpPr>
        <p:spPr>
          <a:xfrm>
            <a:off x="4579938" y="3558804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50"/>
          <p:cNvSpPr/>
          <p:nvPr/>
        </p:nvSpPr>
        <p:spPr>
          <a:xfrm>
            <a:off x="4608513" y="4425579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50"/>
          <p:cNvSpPr/>
          <p:nvPr/>
        </p:nvSpPr>
        <p:spPr>
          <a:xfrm>
            <a:off x="4608513" y="2025279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AutoShape 3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029200" y="2647943"/>
            <a:ext cx="391477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第五大家电生产国、第七大汽车生产国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utoShape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67306" y="3381388"/>
            <a:ext cx="385762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外资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持股、无外汇管制</a:t>
            </a:r>
            <a:endParaRPr lang="en-US" altLang="zh-CN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永久土地所有权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24456" y="4257687"/>
            <a:ext cx="387667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与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个国家签订有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个自贸协定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067306" y="1857387"/>
            <a:ext cx="385762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语言：西班牙语（世界第一）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="" xmlns:a16="http://schemas.microsoft.com/office/drawing/2014/main" id="{F10DB505-B815-44DA-AEB5-D386F6F5E64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2620" b="3355"/>
          <a:stretch/>
        </p:blipFill>
        <p:spPr>
          <a:xfrm>
            <a:off x="0" y="2925501"/>
            <a:ext cx="3448050" cy="221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"/>
          <p:cNvGrpSpPr/>
          <p:nvPr/>
        </p:nvGrpSpPr>
        <p:grpSpPr>
          <a:xfrm>
            <a:off x="4418409" y="2043568"/>
            <a:ext cx="4050644" cy="756000"/>
            <a:chOff x="8443326" y="1743710"/>
            <a:chExt cx="3053348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43326" y="17437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605046" y="1962231"/>
              <a:ext cx="139249" cy="533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9"/>
          <p:cNvGrpSpPr/>
          <p:nvPr/>
        </p:nvGrpSpPr>
        <p:grpSpPr>
          <a:xfrm>
            <a:off x="4446985" y="3010746"/>
            <a:ext cx="4050644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24"/>
          <p:cNvGrpSpPr/>
          <p:nvPr/>
        </p:nvGrpSpPr>
        <p:grpSpPr>
          <a:xfrm>
            <a:off x="4504135" y="4025550"/>
            <a:ext cx="4050644" cy="756000"/>
            <a:chOff x="8443327" y="3965082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8443327" y="3965082"/>
              <a:ext cx="3053348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443327" y="406934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4571915" y="3231818"/>
            <a:ext cx="3797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供应链优势：多样化的工业体系</a:t>
            </a:r>
          </a:p>
        </p:txBody>
      </p:sp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498120" cy="387798"/>
          </a:xfrm>
        </p:spPr>
        <p:txBody>
          <a:bodyPr/>
          <a:lstStyle/>
          <a:p>
            <a:r>
              <a:rPr lang="zh-CN" altLang="en-US" b="1" dirty="0"/>
              <a:t>为什么选择</a:t>
            </a:r>
            <a:r>
              <a:rPr altLang="en-US" b="1" dirty="0"/>
              <a:t>墨西哥</a:t>
            </a:r>
            <a:endParaRPr lang="zh-CN" altLang="en-US" b="1" dirty="0"/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284770" y="563524"/>
            <a:ext cx="1117547" cy="235304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Why Mexico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050" name="Picture 2" descr="http://blog.ecer.com/wp-content/uploads/2018/10/j02b9ZfhQJek2VEYIje5BKyPM8kNJp133iNE7gtV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" y="1257300"/>
            <a:ext cx="2819400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矩形 19"/>
          <p:cNvSpPr/>
          <p:nvPr/>
        </p:nvSpPr>
        <p:spPr>
          <a:xfrm>
            <a:off x="4580671" y="2198787"/>
            <a:ext cx="3948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 Light"/>
              </a:rPr>
              <a:t>投资环境优越</a:t>
            </a:r>
            <a:r>
              <a:rPr lang="en-US" altLang="zh-CN" sz="2000" b="1" dirty="0">
                <a:solidFill>
                  <a:schemeClr val="bg1"/>
                </a:solidFill>
                <a:latin typeface="微软雅黑 Light"/>
              </a:rPr>
              <a:t>: </a:t>
            </a:r>
            <a:r>
              <a:rPr lang="zh-CN" altLang="en-US" sz="2000" b="1" dirty="0">
                <a:solidFill>
                  <a:schemeClr val="bg1"/>
                </a:solidFill>
                <a:latin typeface="微软雅黑 Light"/>
              </a:rPr>
              <a:t>行业、外汇、土地</a:t>
            </a:r>
          </a:p>
        </p:txBody>
      </p:sp>
      <p:sp>
        <p:nvSpPr>
          <p:cNvPr id="33" name="矩形 32"/>
          <p:cNvSpPr/>
          <p:nvPr/>
        </p:nvSpPr>
        <p:spPr>
          <a:xfrm>
            <a:off x="4780696" y="4189512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 Light"/>
              </a:rPr>
              <a:t>劳工优势：充足、年轻</a:t>
            </a:r>
          </a:p>
        </p:txBody>
      </p:sp>
      <p:grpSp>
        <p:nvGrpSpPr>
          <p:cNvPr id="34" name="组合 19"/>
          <p:cNvGrpSpPr/>
          <p:nvPr/>
        </p:nvGrpSpPr>
        <p:grpSpPr>
          <a:xfrm>
            <a:off x="4391025" y="1124796"/>
            <a:ext cx="4114800" cy="756000"/>
            <a:chOff x="8367147" y="2918125"/>
            <a:chExt cx="5448629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5" name="矩形 34"/>
            <p:cNvSpPr/>
            <p:nvPr/>
          </p:nvSpPr>
          <p:spPr>
            <a:xfrm>
              <a:off x="8367147" y="2918125"/>
              <a:ext cx="5448629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b="1" dirty="0">
                  <a:solidFill>
                    <a:srgbClr val="C00000"/>
                  </a:solidFill>
                </a:rPr>
                <a:t>     区位及市场优势：两大自贸协定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Picture 3">
            <a:extLst>
              <a:ext uri="{FF2B5EF4-FFF2-40B4-BE49-F238E27FC236}">
                <a16:creationId xmlns="" xmlns:a16="http://schemas.microsoft.com/office/drawing/2014/main" id="{F10DB505-B815-44DA-AEB5-D386F6F5E6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2620" b="3355"/>
          <a:stretch/>
        </p:blipFill>
        <p:spPr>
          <a:xfrm>
            <a:off x="552450" y="3049017"/>
            <a:ext cx="2819400" cy="1972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830746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0553" y="475620"/>
            <a:ext cx="3479158" cy="387798"/>
          </a:xfrm>
        </p:spPr>
        <p:txBody>
          <a:bodyPr/>
          <a:lstStyle/>
          <a:p>
            <a:r>
              <a:rPr lang="zh-CN" altLang="en-US" b="1" dirty="0"/>
              <a:t>为什么到墨西哥</a:t>
            </a:r>
            <a:r>
              <a:rPr lang="en-US" altLang="zh-CN" b="1" dirty="0"/>
              <a:t>Why MX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601309" y="1105649"/>
            <a:ext cx="344419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0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美墨加协定</a:t>
            </a:r>
            <a:r>
              <a:rPr lang="en-US" altLang="zh-CN" sz="20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》USMCA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0" name="AutoShape 2" descr="http://img3.imgtn.bdimg.com/it/u=1762500590,2763940643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2" name="AutoShape 4" descr="http://img3.imgtn.bdimg.com/it/u=1762500590,2763940643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0" name="图片 29" descr="u=1762500590,2763940643&amp;fm=26&amp;gp=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" y="1427480"/>
            <a:ext cx="4667250" cy="29241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5" b="65"/>
          <a:stretch/>
        </p:blipFill>
        <p:spPr bwMode="auto">
          <a:xfrm>
            <a:off x="5579684" y="1097280"/>
            <a:ext cx="3194175" cy="39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294640" y="4429760"/>
            <a:ext cx="4836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戴琦强调将致力于强化美国供应链、落实与加拿大及墨西哥的新贸易协议</a:t>
            </a:r>
          </a:p>
        </p:txBody>
      </p:sp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45563" y="513803"/>
            <a:ext cx="728405" cy="387798"/>
          </a:xfrm>
        </p:spPr>
        <p:txBody>
          <a:bodyPr/>
          <a:lstStyle/>
          <a:p>
            <a:r>
              <a:rPr lang="zh-CN" altLang="en-US" b="1" dirty="0"/>
              <a:t>目录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11797" y="605911"/>
            <a:ext cx="2062694" cy="235449"/>
          </a:xfrm>
        </p:spPr>
        <p:txBody>
          <a:bodyPr/>
          <a:lstStyle/>
          <a:p>
            <a:r>
              <a:rPr lang="zh-CN" altLang="en-US" dirty="0"/>
              <a:t> </a:t>
            </a:r>
            <a:r>
              <a:rPr lang="en-US" altLang="zh-CN" dirty="0">
                <a:solidFill>
                  <a:schemeClr val="bg1"/>
                </a:solidFill>
              </a:rPr>
              <a:t>Contents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组合 14"/>
          <p:cNvGrpSpPr/>
          <p:nvPr/>
        </p:nvGrpSpPr>
        <p:grpSpPr>
          <a:xfrm>
            <a:off x="4923234" y="1595893"/>
            <a:ext cx="4050644" cy="756000"/>
            <a:chOff x="8443326" y="1743710"/>
            <a:chExt cx="3053348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43326" y="17437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118134" y="1962231"/>
              <a:ext cx="1685866" cy="533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为什么选择墨西哥</a:t>
              </a:r>
            </a:p>
          </p:txBody>
        </p:sp>
      </p:grpSp>
      <p:grpSp>
        <p:nvGrpSpPr>
          <p:cNvPr id="5" name="组合 19"/>
          <p:cNvGrpSpPr/>
          <p:nvPr/>
        </p:nvGrpSpPr>
        <p:grpSpPr>
          <a:xfrm>
            <a:off x="4875610" y="3220296"/>
            <a:ext cx="4050644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454945" y="336631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为什么选择华富山</a:t>
            </a:r>
          </a:p>
        </p:txBody>
      </p:sp>
      <p:pic>
        <p:nvPicPr>
          <p:cNvPr id="1026" name="Picture 2" descr="D:\用户目录\Pictures\微信图片_201810241322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1272043"/>
            <a:ext cx="3619441" cy="3135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58825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地理位置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324774" y="584646"/>
            <a:ext cx="1953311" cy="235449"/>
          </a:xfrm>
        </p:spPr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Location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27195" y="1264798"/>
            <a:ext cx="3512295" cy="494310"/>
            <a:chOff x="1163638" y="1687513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5" name="矩形 24"/>
            <p:cNvSpPr/>
            <p:nvPr/>
          </p:nvSpPr>
          <p:spPr>
            <a:xfrm>
              <a:off x="1163638" y="1687513"/>
              <a:ext cx="3871070" cy="659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华富山位于墨西哥新莱昂州蒙特雷市北郊</a:t>
              </a:r>
              <a:r>
                <a:rPr lang="en-US" altLang="zh-CN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r>
                <a:rPr lang="zh-CN" altLang="en-US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163638" y="190010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46246" y="2186195"/>
            <a:ext cx="3512294" cy="494310"/>
            <a:chOff x="1153140" y="2675794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1153140" y="2675794"/>
              <a:ext cx="3871070" cy="6590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北距美墨边境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208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163638" y="2773037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7195" y="3127469"/>
            <a:ext cx="3512295" cy="494310"/>
            <a:chOff x="1163638" y="3435475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1163638" y="3435475"/>
              <a:ext cx="3871070" cy="659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rgbClr val="C10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距离蒙特雷国际机场</a:t>
              </a:r>
              <a:r>
                <a:rPr lang="en-US" altLang="zh-CN" sz="1200" dirty="0">
                  <a:solidFill>
                    <a:srgbClr val="C10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37</a:t>
              </a:r>
              <a:r>
                <a:rPr lang="zh-CN" altLang="en-US" sz="1200" dirty="0">
                  <a:solidFill>
                    <a:srgbClr val="C10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  <a:p>
              <a:endParaRPr lang="zh-CN" altLang="en-US" sz="1200" dirty="0">
                <a:solidFill>
                  <a:srgbClr val="C1000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163638" y="3649186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74819" y="4032192"/>
            <a:ext cx="3512296" cy="494310"/>
            <a:chOff x="1163638" y="4309456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矩形 27"/>
            <p:cNvSpPr/>
            <p:nvPr/>
          </p:nvSpPr>
          <p:spPr>
            <a:xfrm>
              <a:off x="1163638" y="4309456"/>
              <a:ext cx="3871070" cy="6590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距离墨西哥城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163638" y="4510473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623" y="1161501"/>
            <a:ext cx="4358743" cy="3592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95704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区位优势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Strategic</a:t>
            </a:r>
            <a:r>
              <a:rPr lang="zh-CN" altLang="en-US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Location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3271" y="1823910"/>
            <a:ext cx="1766390" cy="6848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spcBef>
                <a:spcPts val="450"/>
              </a:spcBef>
              <a:defRPr/>
            </a:pP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北临美国，与德州共享</a:t>
            </a:r>
            <a:r>
              <a:rPr lang="es-ES_tradnl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公里边界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，北美自贸区理想物流枢纽</a:t>
            </a:r>
            <a:endParaRPr lang="es-ES_tradnl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356490" y="1515612"/>
            <a:ext cx="1757615" cy="2631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优越地理位置</a:t>
            </a:r>
          </a:p>
        </p:txBody>
      </p:sp>
      <p:sp>
        <p:nvSpPr>
          <p:cNvPr id="25" name="PA_文本框 24"/>
          <p:cNvSpPr txBox="1"/>
          <p:nvPr>
            <p:custDataLst>
              <p:tags r:id="rId1"/>
            </p:custDataLst>
          </p:nvPr>
        </p:nvSpPr>
        <p:spPr>
          <a:xfrm>
            <a:off x="2919091" y="1320143"/>
            <a:ext cx="311326" cy="378619"/>
          </a:xfrm>
          <a:custGeom>
            <a:avLst/>
            <a:gdLst/>
            <a:ahLst/>
            <a:cxnLst/>
            <a:rect l="l" t="t" r="r" b="b"/>
            <a:pathLst>
              <a:path w="415101" h="504825">
                <a:moveTo>
                  <a:pt x="165646" y="94655"/>
                </a:moveTo>
                <a:lnTo>
                  <a:pt x="165646" y="268188"/>
                </a:lnTo>
                <a:lnTo>
                  <a:pt x="389465" y="268188"/>
                </a:lnTo>
                <a:lnTo>
                  <a:pt x="346082" y="181422"/>
                </a:lnTo>
                <a:lnTo>
                  <a:pt x="389465" y="94655"/>
                </a:lnTo>
                <a:close/>
                <a:moveTo>
                  <a:pt x="197198" y="64089"/>
                </a:moveTo>
                <a:lnTo>
                  <a:pt x="179450" y="78879"/>
                </a:lnTo>
                <a:lnTo>
                  <a:pt x="197198" y="78879"/>
                </a:lnTo>
                <a:close/>
                <a:moveTo>
                  <a:pt x="15776" y="55215"/>
                </a:moveTo>
                <a:lnTo>
                  <a:pt x="15776" y="228749"/>
                </a:lnTo>
                <a:lnTo>
                  <a:pt x="149870" y="228749"/>
                </a:lnTo>
                <a:lnTo>
                  <a:pt x="149870" y="82823"/>
                </a:lnTo>
                <a:lnTo>
                  <a:pt x="183394" y="55215"/>
                </a:lnTo>
                <a:close/>
                <a:moveTo>
                  <a:pt x="0" y="0"/>
                </a:moveTo>
                <a:lnTo>
                  <a:pt x="15776" y="0"/>
                </a:lnTo>
                <a:lnTo>
                  <a:pt x="15776" y="39440"/>
                </a:lnTo>
                <a:lnTo>
                  <a:pt x="212973" y="39440"/>
                </a:lnTo>
                <a:lnTo>
                  <a:pt x="212973" y="78879"/>
                </a:lnTo>
                <a:lnTo>
                  <a:pt x="415101" y="78879"/>
                </a:lnTo>
                <a:lnTo>
                  <a:pt x="363829" y="181422"/>
                </a:lnTo>
                <a:lnTo>
                  <a:pt x="415101" y="283964"/>
                </a:lnTo>
                <a:lnTo>
                  <a:pt x="149870" y="283964"/>
                </a:lnTo>
                <a:lnTo>
                  <a:pt x="149870" y="244525"/>
                </a:lnTo>
                <a:lnTo>
                  <a:pt x="15776" y="244525"/>
                </a:lnTo>
                <a:lnTo>
                  <a:pt x="15776" y="504825"/>
                </a:lnTo>
                <a:lnTo>
                  <a:pt x="0" y="5048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 dirty="0"/>
          </a:p>
        </p:txBody>
      </p:sp>
      <p:sp>
        <p:nvSpPr>
          <p:cNvPr id="14" name="TextBox 14"/>
          <p:cNvSpPr txBox="1"/>
          <p:nvPr/>
        </p:nvSpPr>
        <p:spPr>
          <a:xfrm>
            <a:off x="2834495" y="1810194"/>
            <a:ext cx="1790670" cy="68480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人均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GDP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1.8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万美元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居墨西哥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，吸引外来投资全墨第一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262025" y="1518732"/>
            <a:ext cx="1757613" cy="273650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墨西哥经济重镇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35717" y="1791076"/>
            <a:ext cx="1814948" cy="68480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完善的产业基础，多样的产业环境，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服务业和制造业位居全国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前列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358939" y="1513786"/>
            <a:ext cx="1757612" cy="273650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完善的产业配套</a:t>
            </a:r>
          </a:p>
        </p:txBody>
      </p:sp>
      <p:sp>
        <p:nvSpPr>
          <p:cNvPr id="29" name="PA_文本框 28"/>
          <p:cNvSpPr txBox="1"/>
          <p:nvPr>
            <p:custDataLst>
              <p:tags r:id="rId2"/>
            </p:custDataLst>
          </p:nvPr>
        </p:nvSpPr>
        <p:spPr>
          <a:xfrm>
            <a:off x="4904298" y="1320143"/>
            <a:ext cx="378619" cy="378619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15776" y="218889"/>
                </a:moveTo>
                <a:lnTo>
                  <a:pt x="15776" y="489049"/>
                </a:lnTo>
                <a:lnTo>
                  <a:pt x="489049" y="489049"/>
                </a:lnTo>
                <a:lnTo>
                  <a:pt x="489049" y="218889"/>
                </a:lnTo>
                <a:lnTo>
                  <a:pt x="252413" y="367773"/>
                </a:lnTo>
                <a:close/>
                <a:moveTo>
                  <a:pt x="149870" y="189309"/>
                </a:moveTo>
                <a:lnTo>
                  <a:pt x="354955" y="189309"/>
                </a:lnTo>
                <a:lnTo>
                  <a:pt x="354955" y="205085"/>
                </a:lnTo>
                <a:lnTo>
                  <a:pt x="149870" y="205085"/>
                </a:lnTo>
                <a:close/>
                <a:moveTo>
                  <a:pt x="425946" y="183394"/>
                </a:moveTo>
                <a:lnTo>
                  <a:pt x="425946" y="240581"/>
                </a:lnTo>
                <a:lnTo>
                  <a:pt x="480175" y="206071"/>
                </a:lnTo>
                <a:close/>
                <a:moveTo>
                  <a:pt x="78879" y="183394"/>
                </a:moveTo>
                <a:lnTo>
                  <a:pt x="24650" y="206071"/>
                </a:lnTo>
                <a:lnTo>
                  <a:pt x="78879" y="240581"/>
                </a:lnTo>
                <a:close/>
                <a:moveTo>
                  <a:pt x="149870" y="126206"/>
                </a:moveTo>
                <a:lnTo>
                  <a:pt x="354955" y="126206"/>
                </a:lnTo>
                <a:lnTo>
                  <a:pt x="354955" y="141982"/>
                </a:lnTo>
                <a:lnTo>
                  <a:pt x="149870" y="141982"/>
                </a:lnTo>
                <a:close/>
                <a:moveTo>
                  <a:pt x="283964" y="63103"/>
                </a:moveTo>
                <a:lnTo>
                  <a:pt x="354955" y="63103"/>
                </a:lnTo>
                <a:lnTo>
                  <a:pt x="354955" y="78879"/>
                </a:lnTo>
                <a:lnTo>
                  <a:pt x="283964" y="78879"/>
                </a:lnTo>
                <a:close/>
                <a:moveTo>
                  <a:pt x="94655" y="15776"/>
                </a:moveTo>
                <a:lnTo>
                  <a:pt x="94655" y="250441"/>
                </a:lnTo>
                <a:lnTo>
                  <a:pt x="252413" y="349039"/>
                </a:lnTo>
                <a:lnTo>
                  <a:pt x="410170" y="250441"/>
                </a:lnTo>
                <a:lnTo>
                  <a:pt x="410170" y="15776"/>
                </a:lnTo>
                <a:close/>
                <a:moveTo>
                  <a:pt x="78879" y="0"/>
                </a:moveTo>
                <a:lnTo>
                  <a:pt x="425946" y="0"/>
                </a:lnTo>
                <a:lnTo>
                  <a:pt x="425946" y="166632"/>
                </a:lnTo>
                <a:lnTo>
                  <a:pt x="504825" y="200155"/>
                </a:lnTo>
                <a:lnTo>
                  <a:pt x="504825" y="504825"/>
                </a:lnTo>
                <a:lnTo>
                  <a:pt x="0" y="504825"/>
                </a:lnTo>
                <a:lnTo>
                  <a:pt x="0" y="200155"/>
                </a:lnTo>
                <a:lnTo>
                  <a:pt x="78879" y="166632"/>
                </a:lnTo>
                <a:close/>
              </a:path>
            </a:pathLst>
          </a:custGeom>
          <a:solidFill>
            <a:srgbClr val="22222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altLang="zh-CN" sz="3000" dirty="0">
              <a:solidFill>
                <a:srgbClr val="222222"/>
              </a:solidFill>
            </a:endParaRPr>
          </a:p>
        </p:txBody>
      </p:sp>
      <p:grpSp>
        <p:nvGrpSpPr>
          <p:cNvPr id="4" name="组合 30"/>
          <p:cNvGrpSpPr/>
          <p:nvPr/>
        </p:nvGrpSpPr>
        <p:grpSpPr>
          <a:xfrm>
            <a:off x="4571999" y="2571428"/>
            <a:ext cx="4143377" cy="2025577"/>
            <a:chOff x="6095999" y="3428570"/>
            <a:chExt cx="5400676" cy="2700769"/>
          </a:xfrm>
        </p:grpSpPr>
        <p:sp>
          <p:nvSpPr>
            <p:cNvPr id="24" name="矩形 23"/>
            <p:cNvSpPr/>
            <p:nvPr/>
          </p:nvSpPr>
          <p:spPr>
            <a:xfrm>
              <a:off x="6096000" y="3428571"/>
              <a:ext cx="5400675" cy="27007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095999" y="3428570"/>
              <a:ext cx="55187" cy="270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3"/>
              </p:custDataLst>
            </p:nvPr>
          </p:nvSpPr>
          <p:spPr>
            <a:xfrm>
              <a:off x="6107955" y="3653735"/>
              <a:ext cx="4082648" cy="7979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Title 1"/>
          <p:cNvSpPr txBox="1">
            <a:spLocks/>
          </p:cNvSpPr>
          <p:nvPr/>
        </p:nvSpPr>
        <p:spPr>
          <a:xfrm>
            <a:off x="4772976" y="2761694"/>
            <a:ext cx="271038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zh-CN" altLang="en-US" sz="21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新莱昂州（蒙特雷市） </a:t>
            </a:r>
            <a:r>
              <a:rPr lang="en-US" altLang="zh-CN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Nuevo Leon</a:t>
            </a:r>
            <a:r>
              <a:rPr lang="zh-CN" altLang="en-US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Monterrey</a:t>
            </a:r>
            <a:endParaRPr lang="en-US" altLang="zh-CN" sz="800" b="0" dirty="0">
              <a:solidFill>
                <a:schemeClr val="accent5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Sans Pro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98540" y="3398219"/>
            <a:ext cx="3597426" cy="12695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新莱昂州位于墨西哥东北部，人口</a:t>
            </a:r>
            <a:r>
              <a:rPr lang="en-US" altLang="zh-CN" sz="1200" dirty="0" smtClean="0">
                <a:latin typeface="Microsoft YaHei" charset="-122"/>
                <a:ea typeface="Microsoft YaHei" charset="-122"/>
                <a:cs typeface="Microsoft YaHei" charset="-122"/>
              </a:rPr>
              <a:t>596</a:t>
            </a:r>
            <a:r>
              <a:rPr lang="zh-CN" altLang="en-US" sz="1200" dirty="0" smtClean="0">
                <a:latin typeface="Microsoft YaHei" charset="-122"/>
                <a:ea typeface="Microsoft YaHei" charset="-122"/>
                <a:cs typeface="Microsoft YaHei" charset="-122"/>
              </a:rPr>
              <a:t>万</a:t>
            </a:r>
            <a:r>
              <a:rPr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，是墨西哥经济第二大州。其首府蒙特雷是墨西哥第三大城市，经济第二大城市，也被誉为墨西哥最美国化的城市，其城市声誉度、治安状况全墨第一。</a:t>
            </a:r>
            <a:endParaRPr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《</a:t>
            </a:r>
            <a:r>
              <a:rPr lang="zh-CN" altLang="en-US" sz="12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世界城市名册</a:t>
            </a:r>
            <a:r>
              <a:rPr lang="en-US" altLang="zh-CN" sz="12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2020》     </a:t>
            </a:r>
            <a:r>
              <a:rPr lang="zh-CN" altLang="en-US" sz="12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全球排名</a:t>
            </a:r>
            <a:r>
              <a:rPr lang="en-US" altLang="zh-CN" sz="12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105</a:t>
            </a:r>
            <a:r>
              <a:rPr lang="zh-CN" altLang="en-US" sz="12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位</a:t>
            </a:r>
          </a:p>
        </p:txBody>
      </p:sp>
      <p:pic>
        <p:nvPicPr>
          <p:cNvPr id="20" name="图片 19" descr="nuevole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18" y="2553104"/>
            <a:ext cx="3491941" cy="2043323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21" name="Shape 2581"/>
          <p:cNvSpPr/>
          <p:nvPr/>
        </p:nvSpPr>
        <p:spPr>
          <a:xfrm>
            <a:off x="6924838" y="1280315"/>
            <a:ext cx="465631" cy="463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33" y="11950"/>
                </a:moveTo>
                <a:lnTo>
                  <a:pt x="12831" y="14044"/>
                </a:lnTo>
                <a:lnTo>
                  <a:pt x="11135" y="12801"/>
                </a:lnTo>
                <a:lnTo>
                  <a:pt x="10555" y="12375"/>
                </a:lnTo>
                <a:lnTo>
                  <a:pt x="9974" y="12801"/>
                </a:lnTo>
                <a:lnTo>
                  <a:pt x="8277" y="14044"/>
                </a:lnTo>
                <a:lnTo>
                  <a:pt x="8976" y="11950"/>
                </a:lnTo>
                <a:lnTo>
                  <a:pt x="9195" y="11291"/>
                </a:lnTo>
                <a:lnTo>
                  <a:pt x="8647" y="10864"/>
                </a:lnTo>
                <a:lnTo>
                  <a:pt x="7280" y="9801"/>
                </a:lnTo>
                <a:lnTo>
                  <a:pt x="9560" y="9801"/>
                </a:lnTo>
                <a:lnTo>
                  <a:pt x="9799" y="9167"/>
                </a:lnTo>
                <a:lnTo>
                  <a:pt x="10555" y="7167"/>
                </a:lnTo>
                <a:lnTo>
                  <a:pt x="11310" y="9167"/>
                </a:lnTo>
                <a:lnTo>
                  <a:pt x="11549" y="9801"/>
                </a:lnTo>
                <a:lnTo>
                  <a:pt x="13829" y="9801"/>
                </a:lnTo>
                <a:lnTo>
                  <a:pt x="12462" y="10864"/>
                </a:lnTo>
                <a:lnTo>
                  <a:pt x="11914" y="11291"/>
                </a:lnTo>
                <a:cubicBezTo>
                  <a:pt x="11914" y="11291"/>
                  <a:pt x="12133" y="11950"/>
                  <a:pt x="12133" y="11950"/>
                </a:cubicBezTo>
                <a:close/>
                <a:moveTo>
                  <a:pt x="12228" y="8820"/>
                </a:moveTo>
                <a:lnTo>
                  <a:pt x="10555" y="4388"/>
                </a:lnTo>
                <a:lnTo>
                  <a:pt x="8881" y="8820"/>
                </a:lnTo>
                <a:lnTo>
                  <a:pt x="4418" y="8820"/>
                </a:lnTo>
                <a:lnTo>
                  <a:pt x="8044" y="11639"/>
                </a:lnTo>
                <a:lnTo>
                  <a:pt x="6371" y="16660"/>
                </a:lnTo>
                <a:lnTo>
                  <a:pt x="10555" y="13592"/>
                </a:lnTo>
                <a:lnTo>
                  <a:pt x="14738" y="16660"/>
                </a:lnTo>
                <a:lnTo>
                  <a:pt x="13065" y="11639"/>
                </a:lnTo>
                <a:lnTo>
                  <a:pt x="16691" y="8820"/>
                </a:lnTo>
                <a:cubicBezTo>
                  <a:pt x="16691" y="8820"/>
                  <a:pt x="12228" y="8820"/>
                  <a:pt x="12228" y="8820"/>
                </a:cubicBezTo>
                <a:close/>
                <a:moveTo>
                  <a:pt x="10800" y="20618"/>
                </a:move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6847930" y="1777786"/>
            <a:ext cx="1867446" cy="68480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世界级家电制造中心，墨西哥汽车制造中心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ts val="1560"/>
              </a:lnSpc>
              <a:defRPr/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7371151" y="1500496"/>
            <a:ext cx="1757612" cy="273650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世界级产业中心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3199" y="1387114"/>
            <a:ext cx="510557" cy="350604"/>
            <a:chOff x="19517684" y="3211903"/>
            <a:chExt cx="621122" cy="501001"/>
          </a:xfrm>
        </p:grpSpPr>
        <p:sp>
          <p:nvSpPr>
            <p:cNvPr id="33" name="Freeform 18"/>
            <p:cNvSpPr>
              <a:spLocks noChangeArrowheads="1"/>
            </p:cNvSpPr>
            <p:nvPr/>
          </p:nvSpPr>
          <p:spPr bwMode="auto">
            <a:xfrm>
              <a:off x="19784300" y="3291010"/>
              <a:ext cx="79104" cy="79104"/>
            </a:xfrm>
            <a:custGeom>
              <a:avLst/>
              <a:gdLst>
                <a:gd name="T0" fmla="*/ 119 w 120"/>
                <a:gd name="T1" fmla="*/ 60 h 120"/>
                <a:gd name="T2" fmla="*/ 119 w 120"/>
                <a:gd name="T3" fmla="*/ 60 h 120"/>
                <a:gd name="T4" fmla="*/ 60 w 120"/>
                <a:gd name="T5" fmla="*/ 0 h 120"/>
                <a:gd name="T6" fmla="*/ 0 w 120"/>
                <a:gd name="T7" fmla="*/ 60 h 120"/>
                <a:gd name="T8" fmla="*/ 60 w 120"/>
                <a:gd name="T9" fmla="*/ 119 h 120"/>
                <a:gd name="T10" fmla="*/ 119 w 120"/>
                <a:gd name="T1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20">
                  <a:moveTo>
                    <a:pt x="119" y="60"/>
                  </a:moveTo>
                  <a:lnTo>
                    <a:pt x="119" y="60"/>
                  </a:lnTo>
                  <a:cubicBezTo>
                    <a:pt x="119" y="30"/>
                    <a:pt x="97" y="0"/>
                    <a:pt x="60" y="0"/>
                  </a:cubicBezTo>
                  <a:cubicBezTo>
                    <a:pt x="30" y="0"/>
                    <a:pt x="0" y="30"/>
                    <a:pt x="0" y="60"/>
                  </a:cubicBezTo>
                  <a:cubicBezTo>
                    <a:pt x="0" y="97"/>
                    <a:pt x="30" y="119"/>
                    <a:pt x="60" y="119"/>
                  </a:cubicBezTo>
                  <a:cubicBezTo>
                    <a:pt x="97" y="119"/>
                    <a:pt x="119" y="97"/>
                    <a:pt x="119" y="6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663"/>
              <a:endParaRPr lang="en-US">
                <a:solidFill>
                  <a:srgbClr val="7F7F7F"/>
                </a:solidFill>
              </a:endParaRPr>
            </a:p>
          </p:txBody>
        </p:sp>
        <p:sp>
          <p:nvSpPr>
            <p:cNvPr id="34" name="Freeform 19"/>
            <p:cNvSpPr>
              <a:spLocks noChangeArrowheads="1"/>
            </p:cNvSpPr>
            <p:nvPr/>
          </p:nvSpPr>
          <p:spPr bwMode="auto">
            <a:xfrm>
              <a:off x="19693474" y="3211903"/>
              <a:ext cx="263684" cy="401387"/>
            </a:xfrm>
            <a:custGeom>
              <a:avLst/>
              <a:gdLst>
                <a:gd name="T0" fmla="*/ 389 w 397"/>
                <a:gd name="T1" fmla="*/ 209 h 605"/>
                <a:gd name="T2" fmla="*/ 389 w 397"/>
                <a:gd name="T3" fmla="*/ 209 h 605"/>
                <a:gd name="T4" fmla="*/ 195 w 397"/>
                <a:gd name="T5" fmla="*/ 0 h 605"/>
                <a:gd name="T6" fmla="*/ 0 w 397"/>
                <a:gd name="T7" fmla="*/ 209 h 605"/>
                <a:gd name="T8" fmla="*/ 195 w 397"/>
                <a:gd name="T9" fmla="*/ 604 h 605"/>
                <a:gd name="T10" fmla="*/ 389 w 397"/>
                <a:gd name="T11" fmla="*/ 209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7" h="605">
                  <a:moveTo>
                    <a:pt x="389" y="209"/>
                  </a:moveTo>
                  <a:lnTo>
                    <a:pt x="389" y="209"/>
                  </a:lnTo>
                  <a:cubicBezTo>
                    <a:pt x="389" y="97"/>
                    <a:pt x="307" y="0"/>
                    <a:pt x="195" y="0"/>
                  </a:cubicBezTo>
                  <a:cubicBezTo>
                    <a:pt x="90" y="0"/>
                    <a:pt x="0" y="97"/>
                    <a:pt x="0" y="209"/>
                  </a:cubicBezTo>
                  <a:cubicBezTo>
                    <a:pt x="0" y="358"/>
                    <a:pt x="195" y="604"/>
                    <a:pt x="195" y="604"/>
                  </a:cubicBezTo>
                  <a:cubicBezTo>
                    <a:pt x="195" y="604"/>
                    <a:pt x="396" y="358"/>
                    <a:pt x="389" y="209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663"/>
              <a:endParaRPr lang="en-US">
                <a:solidFill>
                  <a:srgbClr val="7F7F7F"/>
                </a:solidFill>
              </a:endParaRPr>
            </a:p>
          </p:txBody>
        </p:sp>
        <p:sp>
          <p:nvSpPr>
            <p:cNvPr id="35" name="Freeform 20"/>
            <p:cNvSpPr>
              <a:spLocks noChangeArrowheads="1"/>
            </p:cNvSpPr>
            <p:nvPr/>
          </p:nvSpPr>
          <p:spPr bwMode="auto">
            <a:xfrm>
              <a:off x="19517684" y="3507816"/>
              <a:ext cx="621122" cy="205088"/>
            </a:xfrm>
            <a:custGeom>
              <a:avLst/>
              <a:gdLst>
                <a:gd name="T0" fmla="*/ 298 w 934"/>
                <a:gd name="T1" fmla="*/ 0 h 307"/>
                <a:gd name="T2" fmla="*/ 164 w 934"/>
                <a:gd name="T3" fmla="*/ 0 h 307"/>
                <a:gd name="T4" fmla="*/ 0 w 934"/>
                <a:gd name="T5" fmla="*/ 306 h 307"/>
                <a:gd name="T6" fmla="*/ 463 w 934"/>
                <a:gd name="T7" fmla="*/ 306 h 307"/>
                <a:gd name="T8" fmla="*/ 933 w 934"/>
                <a:gd name="T9" fmla="*/ 306 h 307"/>
                <a:gd name="T10" fmla="*/ 769 w 934"/>
                <a:gd name="T11" fmla="*/ 0 h 307"/>
                <a:gd name="T12" fmla="*/ 627 w 934"/>
                <a:gd name="T1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4" h="307">
                  <a:moveTo>
                    <a:pt x="298" y="0"/>
                  </a:moveTo>
                  <a:lnTo>
                    <a:pt x="164" y="0"/>
                  </a:lnTo>
                  <a:lnTo>
                    <a:pt x="0" y="306"/>
                  </a:lnTo>
                  <a:lnTo>
                    <a:pt x="463" y="306"/>
                  </a:lnTo>
                  <a:lnTo>
                    <a:pt x="933" y="306"/>
                  </a:lnTo>
                  <a:lnTo>
                    <a:pt x="769" y="0"/>
                  </a:lnTo>
                  <a:lnTo>
                    <a:pt x="627" y="0"/>
                  </a:lnTo>
                </a:path>
              </a:pathLst>
            </a:custGeom>
            <a:noFill/>
            <a:ln w="12700" cap="flat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85663"/>
              <a:endParaRPr lang="en-US">
                <a:solidFill>
                  <a:srgbClr val="7F7F7F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61768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111523" cy="387798"/>
          </a:xfrm>
        </p:spPr>
        <p:txBody>
          <a:bodyPr/>
          <a:lstStyle/>
          <a:p>
            <a:r>
              <a:rPr lang="zh-CN" altLang="en-US" b="1" dirty="0"/>
              <a:t> 开发</a:t>
            </a:r>
            <a:r>
              <a:rPr altLang="en-US" b="1" dirty="0"/>
              <a:t>商</a:t>
            </a:r>
            <a:endParaRPr lang="zh-CN" altLang="en-US" b="1" dirty="0"/>
          </a:p>
        </p:txBody>
      </p:sp>
      <p:grpSp>
        <p:nvGrpSpPr>
          <p:cNvPr id="31" name="组合 30"/>
          <p:cNvGrpSpPr/>
          <p:nvPr/>
        </p:nvGrpSpPr>
        <p:grpSpPr>
          <a:xfrm>
            <a:off x="733304" y="1078269"/>
            <a:ext cx="3506486" cy="607300"/>
            <a:chOff x="6095999" y="3362078"/>
            <a:chExt cx="5400677" cy="1898897"/>
          </a:xfrm>
        </p:grpSpPr>
        <p:sp>
          <p:nvSpPr>
            <p:cNvPr id="24" name="矩形 23"/>
            <p:cNvSpPr/>
            <p:nvPr/>
          </p:nvSpPr>
          <p:spPr>
            <a:xfrm>
              <a:off x="6096001" y="3362078"/>
              <a:ext cx="5400675" cy="1898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095999" y="3856426"/>
              <a:ext cx="71163" cy="64795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93950" y="1138984"/>
            <a:ext cx="3367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北美华富山工业园开发有限公司于</a:t>
            </a:r>
            <a:r>
              <a:rPr lang="en-US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月在墨西哥新莱昂州蒙特雷市注册成立</a:t>
            </a:r>
          </a:p>
        </p:txBody>
      </p:sp>
      <p:pic>
        <p:nvPicPr>
          <p:cNvPr id="26" name="Picture 2" descr="D:\墨西哥\实地调研-2015-10\照片\IMG_20151022_090044633.jpg"/>
          <p:cNvPicPr>
            <a:picLocks noChangeAspect="1" noChangeArrowheads="1"/>
          </p:cNvPicPr>
          <p:nvPr/>
        </p:nvPicPr>
        <p:blipFill rotWithShape="1">
          <a:blip r:embed="rId3" cstate="print"/>
          <a:srcRect b="30401"/>
          <a:stretch/>
        </p:blipFill>
        <p:spPr bwMode="auto">
          <a:xfrm>
            <a:off x="5311037" y="1296735"/>
            <a:ext cx="3181610" cy="3432482"/>
          </a:xfrm>
          <a:prstGeom prst="rect">
            <a:avLst/>
          </a:prstGeom>
          <a:noFill/>
        </p:spPr>
      </p:pic>
      <p:pic>
        <p:nvPicPr>
          <p:cNvPr id="36" name="Picture 3" descr="D:\墨西哥\开幕仪式照片\Hofusan_04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164" y="2406799"/>
            <a:ext cx="3483626" cy="2322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0" name="组合 9"/>
          <p:cNvGrpSpPr/>
          <p:nvPr/>
        </p:nvGrpSpPr>
        <p:grpSpPr>
          <a:xfrm>
            <a:off x="727196" y="1791899"/>
            <a:ext cx="3512294" cy="494310"/>
            <a:chOff x="1163638" y="2561494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矩形 10"/>
            <p:cNvSpPr/>
            <p:nvPr/>
          </p:nvSpPr>
          <p:spPr>
            <a:xfrm>
              <a:off x="1163638" y="2561494"/>
              <a:ext cx="3871070" cy="6590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三大股东：华立集团、富通集团、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SANTOS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家族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163638" y="2773037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15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400974" y="584646"/>
            <a:ext cx="2062694" cy="235449"/>
          </a:xfrm>
        </p:spPr>
        <p:txBody>
          <a:bodyPr/>
          <a:lstStyle/>
          <a:p>
            <a:r>
              <a:rPr lang="en-US" altLang="zh-CN" dirty="0"/>
              <a:t>Developer</a:t>
            </a:r>
          </a:p>
        </p:txBody>
      </p:sp>
    </p:spTree>
    <p:extLst>
      <p:ext uri="{BB962C8B-B14F-4D97-AF65-F5344CB8AC3E}">
        <p14:creationId xmlns="" xmlns:p14="http://schemas.microsoft.com/office/powerpoint/2010/main" val="4104007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70528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总体规划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509306" y="541536"/>
            <a:ext cx="2062694" cy="2539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/>
              <a:t>General</a:t>
            </a:r>
            <a:r>
              <a:rPr lang="zh-CN" altLang="en-US" dirty="0"/>
              <a:t> </a:t>
            </a:r>
            <a:r>
              <a:rPr lang="en-US" altLang="zh-CN" dirty="0"/>
              <a:t>Plan</a:t>
            </a:r>
            <a:endParaRPr lang="zh-CN" altLang="en-US" dirty="0"/>
          </a:p>
        </p:txBody>
      </p:sp>
      <p:pic>
        <p:nvPicPr>
          <p:cNvPr id="1026" name="Picture 2" descr="D:\墨西哥招商\宣传资料\2017.5最新总规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94" y="1235143"/>
            <a:ext cx="6259940" cy="34333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6497284" y="1254697"/>
            <a:ext cx="2540049" cy="1034934"/>
            <a:chOff x="8443327" y="1912739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8443327" y="1912739"/>
              <a:ext cx="3053348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8443327" y="1960009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7"/>
            <p:cNvSpPr txBox="1"/>
            <p:nvPr/>
          </p:nvSpPr>
          <p:spPr>
            <a:xfrm>
              <a:off x="8455582" y="2014319"/>
              <a:ext cx="3041092" cy="839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485"/>
                </a:lnSpc>
                <a:spcBef>
                  <a:spcPts val="45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华富山规划总面积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8.5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平方公里，其中工业用地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平方公里，配套开发标准厂房、仓储物流和商业、生活设施</a:t>
              </a:r>
              <a:endParaRPr lang="es-ES_tradnl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07480" y="2460345"/>
            <a:ext cx="2529853" cy="1000486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443327" y="2911511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7"/>
            <p:cNvSpPr txBox="1"/>
            <p:nvPr/>
          </p:nvSpPr>
          <p:spPr>
            <a:xfrm>
              <a:off x="8497327" y="2991707"/>
              <a:ext cx="2947606" cy="713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560"/>
                </a:lnSpc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预计将吸纳超过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家企业，入园企业投资额预计超过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亿美元，为项目所在地提供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万个就业岗位</a:t>
              </a:r>
              <a:endParaRPr lang="es-ES_tradnl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6507480" y="3633595"/>
            <a:ext cx="2540049" cy="10349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6497284" y="3835418"/>
            <a:ext cx="25298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85"/>
              </a:lnSpc>
              <a:spcBef>
                <a:spcPts val="45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计划分三期开发，第一期面积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平方公里。</a:t>
            </a:r>
            <a:endParaRPr lang="es-ES_tradnl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09807" y="3690745"/>
            <a:ext cx="44922" cy="23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47869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BE71B4D8-A29A-40B5-9E47-BCDD50E2C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243" y="1606732"/>
            <a:ext cx="1629277" cy="1629277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altLang="en-US" b="1" dirty="0"/>
              <a:t>产业定位</a:t>
            </a:r>
            <a:endParaRPr lang="zh-CN" altLang="en-US" b="1" dirty="0"/>
          </a:p>
        </p:txBody>
      </p:sp>
      <p:grpSp>
        <p:nvGrpSpPr>
          <p:cNvPr id="3" name="组合 24"/>
          <p:cNvGrpSpPr/>
          <p:nvPr/>
        </p:nvGrpSpPr>
        <p:grpSpPr>
          <a:xfrm>
            <a:off x="518148" y="2830658"/>
            <a:ext cx="8171352" cy="550718"/>
            <a:chOff x="1531191" y="3765353"/>
            <a:chExt cx="9663386" cy="720000"/>
          </a:xfrm>
        </p:grpSpPr>
        <p:sp>
          <p:nvSpPr>
            <p:cNvPr id="37" name="矩形 36"/>
            <p:cNvSpPr/>
            <p:nvPr/>
          </p:nvSpPr>
          <p:spPr bwMode="auto">
            <a:xfrm>
              <a:off x="1531191" y="3765354"/>
              <a:ext cx="1919989" cy="719999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none" lIns="0" tIns="54420" rIns="0" bIns="5442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600" b="1" dirty="0">
                  <a:solidFill>
                    <a:srgbClr val="EB53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汽摩配件</a:t>
              </a:r>
              <a:endParaRPr lang="en-US" altLang="zh-CN" sz="1200" dirty="0">
                <a:solidFill>
                  <a:srgbClr val="EB531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 bwMode="auto">
            <a:xfrm>
              <a:off x="4131593" y="3765354"/>
              <a:ext cx="1920030" cy="719999"/>
            </a:xfrm>
            <a:prstGeom prst="rect">
              <a:avLst/>
            </a:prstGeom>
            <a:solidFill>
              <a:srgbClr val="EB5317">
                <a:alpha val="85000"/>
              </a:srgbClr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none" lIns="0" tIns="54420" rIns="0" bIns="5442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6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家电关键部件</a:t>
              </a:r>
              <a:endPara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6776079" y="3765353"/>
              <a:ext cx="1852174" cy="719998"/>
            </a:xfrm>
            <a:prstGeom prst="rect">
              <a:avLst/>
            </a:prstGeom>
            <a:solidFill>
              <a:srgbClr val="EB5317">
                <a:alpha val="85000"/>
              </a:srgbClr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none" lIns="0" tIns="54420" rIns="0" bIns="5442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6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家具</a:t>
              </a:r>
              <a:endPara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9254172" y="3765353"/>
              <a:ext cx="1940405" cy="719997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none" lIns="0" tIns="54420" rIns="0" bIns="5442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600" b="1" dirty="0">
                  <a:solidFill>
                    <a:srgbClr val="EB53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机械、电子、通信</a:t>
              </a:r>
              <a:endParaRPr lang="en-US" altLang="zh-CN" sz="1600" b="1" dirty="0">
                <a:solidFill>
                  <a:srgbClr val="EB531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600" b="1" dirty="0">
                  <a:solidFill>
                    <a:srgbClr val="EB53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核心零部件产业</a:t>
              </a:r>
              <a:endParaRPr lang="zh-CN" altLang="en-US" sz="1200" dirty="0">
                <a:solidFill>
                  <a:srgbClr val="EB531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33375" y="3867150"/>
            <a:ext cx="8514579" cy="809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主要吸引汽摩零部件、家电零部件、家具、机械电子、通信等制造型企业入园形成以龙头企业为主导，上下游配套产业入驻的产业链集群发展模式</a:t>
            </a:r>
            <a:endParaRPr lang="en-US" altLang="en-US" sz="1600" dirty="0">
              <a:ln>
                <a:solidFill>
                  <a:srgbClr val="00B0F0"/>
                </a:solidFill>
              </a:ln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13314" name="AutoShape 2" descr="https://ss3.bdstatic.com/70cFv8Sh_Q1YnxGkpoWK1HF6hhy/it/u=3260532237,336361126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16" name="AutoShape 4" descr="https://ss3.bdstatic.com/70cFv8Sh_Q1YnxGkpoWK1HF6hhy/it/u=3260532237,336361126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18" name="AutoShape 6" descr="https://ss1.bdstatic.com/70cFuXSh_Q1YnxGkpoWK1HF6hhy/it/u=3635185101,1829937990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文本占位符 2">
            <a:extLst>
              <a:ext uri="{FF2B5EF4-FFF2-40B4-BE49-F238E27FC236}">
                <a16:creationId xmlns="" xmlns:a16="http://schemas.microsoft.com/office/drawing/2014/main" id="{0D11F699-32DA-4452-9801-9E30C21BC0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09306" y="541536"/>
            <a:ext cx="2062694" cy="2539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/>
              <a:t>Industrial Orientation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2C37573-9BF0-4384-91B2-DB09846D5D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48" y="1606732"/>
            <a:ext cx="1629277" cy="122392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79D05893-F960-43F2-AB7C-E942B445C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3265" y="1676405"/>
            <a:ext cx="1556153" cy="116803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7C9913FD-445C-43DA-9F72-9E4F84200E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8695" y="1662627"/>
            <a:ext cx="1640805" cy="11680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314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AE27A82B-07EA-4DA0-87A3-BB8F01B34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20304" y="1581885"/>
            <a:ext cx="2271778" cy="133460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992CDD1-E867-4321-8087-6D9F5CB8CC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191" y="1571625"/>
            <a:ext cx="2307206" cy="1296001"/>
          </a:xfrm>
          <a:prstGeom prst="rect">
            <a:avLst/>
          </a:prstGeom>
        </p:spPr>
      </p:pic>
      <p:pic>
        <p:nvPicPr>
          <p:cNvPr id="4" name="图片 3" hidden="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基础设施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594463" y="600791"/>
            <a:ext cx="2062694" cy="2539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/>
              <a:t>Infrastructures</a:t>
            </a:r>
            <a:endParaRPr lang="zh-CN" altLang="en-US" dirty="0"/>
          </a:p>
        </p:txBody>
      </p:sp>
      <p:grpSp>
        <p:nvGrpSpPr>
          <p:cNvPr id="6" name="组合 33"/>
          <p:cNvGrpSpPr/>
          <p:nvPr/>
        </p:nvGrpSpPr>
        <p:grpSpPr>
          <a:xfrm>
            <a:off x="520304" y="3301004"/>
            <a:ext cx="2295000" cy="1296000"/>
            <a:chOff x="693738" y="4401338"/>
            <a:chExt cx="3060000" cy="1728000"/>
          </a:xfrm>
          <a:blipFill>
            <a:blip r:embed="rId6"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693738" y="4401338"/>
              <a:ext cx="3060000" cy="1728000"/>
            </a:xfrm>
            <a:prstGeom prst="rect">
              <a:avLst/>
            </a:prstGeom>
            <a:grpFill/>
            <a:ln w="9525"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>
              <a:off x="963738" y="4401338"/>
              <a:ext cx="1216152" cy="1728000"/>
            </a:xfrm>
            <a:prstGeom prst="parallelogram">
              <a:avLst>
                <a:gd name="adj" fmla="val 425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平行四边形 50"/>
          <p:cNvSpPr/>
          <p:nvPr/>
        </p:nvSpPr>
        <p:spPr>
          <a:xfrm>
            <a:off x="3625810" y="3301004"/>
            <a:ext cx="912114" cy="1296000"/>
          </a:xfrm>
          <a:prstGeom prst="parallelogram">
            <a:avLst>
              <a:gd name="adj" fmla="val 42544"/>
            </a:avLst>
          </a:prstGeom>
          <a:gradFill flip="none" rotWithShape="1">
            <a:gsLst>
              <a:gs pos="66000">
                <a:schemeClr val="bg1">
                  <a:alpha val="0"/>
                </a:schemeClr>
              </a:gs>
              <a:gs pos="0">
                <a:schemeClr val="bg1">
                  <a:alpha val="8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35"/>
          <p:cNvGrpSpPr/>
          <p:nvPr/>
        </p:nvGrpSpPr>
        <p:grpSpPr>
          <a:xfrm>
            <a:off x="6327506" y="3301004"/>
            <a:ext cx="2295000" cy="1296000"/>
            <a:chOff x="8436675" y="4401338"/>
            <a:chExt cx="3060000" cy="1728000"/>
          </a:xfrm>
        </p:grpSpPr>
        <p:sp>
          <p:nvSpPr>
            <p:cNvPr id="53" name="矩形 52"/>
            <p:cNvSpPr/>
            <p:nvPr/>
          </p:nvSpPr>
          <p:spPr>
            <a:xfrm>
              <a:off x="8436675" y="4401338"/>
              <a:ext cx="3060000" cy="1728000"/>
            </a:xfrm>
            <a:prstGeom prst="rect">
              <a:avLst/>
            </a:prstGeom>
            <a:blipFill>
              <a:blip r:embed="rId7" cstate="print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8706675" y="4401338"/>
              <a:ext cx="1216152" cy="1728000"/>
            </a:xfrm>
            <a:prstGeom prst="parallelogram">
              <a:avLst>
                <a:gd name="adj" fmla="val 42544"/>
              </a:avLst>
            </a:prstGeom>
            <a:gradFill flip="none" rotWithShape="1">
              <a:gsLst>
                <a:gs pos="66000">
                  <a:schemeClr val="bg1">
                    <a:alpha val="0"/>
                  </a:schemeClr>
                </a:gs>
                <a:gs pos="0">
                  <a:schemeClr val="bg1">
                    <a:alpha val="8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矩形 54"/>
          <p:cNvSpPr/>
          <p:nvPr/>
        </p:nvSpPr>
        <p:spPr>
          <a:xfrm>
            <a:off x="722804" y="1382625"/>
            <a:ext cx="1890000" cy="37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高标准道路</a:t>
            </a:r>
          </a:p>
        </p:txBody>
      </p:sp>
      <p:sp>
        <p:nvSpPr>
          <p:cNvPr id="58" name="矩形 57"/>
          <p:cNvSpPr/>
          <p:nvPr/>
        </p:nvSpPr>
        <p:spPr>
          <a:xfrm>
            <a:off x="722804" y="3101744"/>
            <a:ext cx="1890000" cy="37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污水处理</a:t>
            </a:r>
          </a:p>
        </p:txBody>
      </p:sp>
      <p:sp>
        <p:nvSpPr>
          <p:cNvPr id="60" name="矩形 59"/>
          <p:cNvSpPr/>
          <p:nvPr/>
        </p:nvSpPr>
        <p:spPr>
          <a:xfrm>
            <a:off x="6530006" y="3112004"/>
            <a:ext cx="1890000" cy="37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网络通信全覆盖</a:t>
            </a:r>
          </a:p>
        </p:txBody>
      </p:sp>
      <p:sp>
        <p:nvSpPr>
          <p:cNvPr id="56" name="矩形 55"/>
          <p:cNvSpPr/>
          <p:nvPr/>
        </p:nvSpPr>
        <p:spPr>
          <a:xfrm>
            <a:off x="3627000" y="1392885"/>
            <a:ext cx="1890000" cy="37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现代化标准厂房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684B682-3358-4F84-AD74-C9EC8E9AD9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97" y="3290744"/>
            <a:ext cx="2307205" cy="1296000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3627000" y="3112004"/>
            <a:ext cx="1890000" cy="37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可持续的电力供应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E320CB10-8DC7-445B-8FDD-C1FC975ABF35}"/>
              </a:ext>
            </a:extLst>
          </p:cNvPr>
          <p:cNvSpPr/>
          <p:nvPr/>
        </p:nvSpPr>
        <p:spPr>
          <a:xfrm>
            <a:off x="6327506" y="1571625"/>
            <a:ext cx="2295000" cy="1296000"/>
          </a:xfrm>
          <a:prstGeom prst="rect">
            <a:avLst/>
          </a:prstGeom>
          <a:blipFill>
            <a:blip r:embed="rId9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6530006" y="1392885"/>
            <a:ext cx="1890000" cy="37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充足自来水供应</a:t>
            </a:r>
          </a:p>
        </p:txBody>
      </p:sp>
    </p:spTree>
    <p:extLst>
      <p:ext uri="{BB962C8B-B14F-4D97-AF65-F5344CB8AC3E}">
        <p14:creationId xmlns="" xmlns:p14="http://schemas.microsoft.com/office/powerpoint/2010/main" val="18919634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服务体系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Service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1473" y="1258630"/>
            <a:ext cx="262538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1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园区运营管理，产业发展服务</a:t>
            </a:r>
          </a:p>
        </p:txBody>
      </p:sp>
      <p:pic>
        <p:nvPicPr>
          <p:cNvPr id="24" name="图片 23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04568" y="1028700"/>
            <a:ext cx="3358432" cy="4114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7FADBB6-1045-4BCA-A382-16FA19453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861473" y="1831960"/>
            <a:ext cx="3344373" cy="25082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314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altLang="en-US" b="1" dirty="0"/>
              <a:t>入园企业</a:t>
            </a:r>
            <a:endParaRPr lang="zh-CN" altLang="en-US" b="1" dirty="0"/>
          </a:p>
        </p:txBody>
      </p:sp>
      <p:pic>
        <p:nvPicPr>
          <p:cNvPr id="24" name="图片 23" descr="新坐标开业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800" y="1109686"/>
            <a:ext cx="3301999" cy="2202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548640" y="3429000"/>
            <a:ext cx="3316605" cy="338554"/>
          </a:xfrm>
          <a:prstGeom prst="rect">
            <a:avLst/>
          </a:prstGeom>
          <a:solidFill>
            <a:srgbClr val="FFFF00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华文彩云" pitchFamily="2" charset="-122"/>
                <a:ea typeface="华文彩云" pitchFamily="2" charset="-122"/>
              </a:rPr>
              <a:t>     第一家入园企业新坐标开业仪式</a:t>
            </a:r>
          </a:p>
        </p:txBody>
      </p:sp>
      <p:sp>
        <p:nvSpPr>
          <p:cNvPr id="9" name="文本占位符 2">
            <a:extLst>
              <a:ext uri="{FF2B5EF4-FFF2-40B4-BE49-F238E27FC236}">
                <a16:creationId xmlns="" xmlns:a16="http://schemas.microsoft.com/office/drawing/2014/main" id="{844C5116-70A8-49DD-B14E-0874C617D5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2631" y="550769"/>
            <a:ext cx="2062694" cy="235449"/>
          </a:xfrm>
        </p:spPr>
        <p:txBody>
          <a:bodyPr/>
          <a:lstStyle/>
          <a:p>
            <a:r>
              <a:rPr lang="en-US" altLang="zh-CN" dirty="0"/>
              <a:t>Enterprises in </a:t>
            </a:r>
            <a:r>
              <a:rPr lang="en-US" altLang="zh-CN" dirty="0" err="1"/>
              <a:t>Hofusan</a:t>
            </a:r>
            <a:endParaRPr lang="zh-CN" altLang="en-US" dirty="0"/>
          </a:p>
        </p:txBody>
      </p:sp>
      <p:pic>
        <p:nvPicPr>
          <p:cNvPr id="10" name="图片 9" descr="微信图片_202103041012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20" y="1116594"/>
            <a:ext cx="3342640" cy="21549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93360" y="3479800"/>
            <a:ext cx="3316605" cy="338554"/>
          </a:xfrm>
          <a:prstGeom prst="rect">
            <a:avLst/>
          </a:prstGeom>
          <a:solidFill>
            <a:srgbClr val="FFFF00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华文彩云" pitchFamily="2" charset="-122"/>
                <a:ea typeface="华文彩云" pitchFamily="2" charset="-122"/>
              </a:rPr>
              <a:t>    最大入园企业海信新闻发布会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4124960"/>
            <a:ext cx="4287520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           </a:t>
            </a:r>
            <a:r>
              <a:rPr lang="en-US" altLang="zh-CN" sz="2800" b="1" dirty="0">
                <a:latin typeface="隶书" pitchFamily="49" charset="-122"/>
                <a:ea typeface="隶书" pitchFamily="49" charset="-122"/>
              </a:rPr>
              <a:t>18</a:t>
            </a:r>
            <a:r>
              <a:rPr lang="zh-CN" altLang="en-US" sz="2800" b="1" dirty="0">
                <a:latin typeface="隶书" pitchFamily="49" charset="-122"/>
                <a:ea typeface="隶书" pitchFamily="49" charset="-122"/>
              </a:rPr>
              <a:t>家企业的信赖！</a:t>
            </a:r>
          </a:p>
        </p:txBody>
      </p:sp>
    </p:spTree>
    <p:extLst>
      <p:ext uri="{BB962C8B-B14F-4D97-AF65-F5344CB8AC3E}">
        <p14:creationId xmlns="" xmlns:p14="http://schemas.microsoft.com/office/powerpoint/2010/main" val="161314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1318310" cy="387798"/>
          </a:xfrm>
        </p:spPr>
        <p:txBody>
          <a:bodyPr/>
          <a:lstStyle/>
          <a:p>
            <a:r>
              <a:rPr altLang="en-US" b="1" dirty="0"/>
              <a:t>入园模式</a:t>
            </a:r>
            <a:endParaRPr lang="zh-CN" altLang="en-US" b="1" dirty="0"/>
          </a:p>
        </p:txBody>
      </p:sp>
      <p:grpSp>
        <p:nvGrpSpPr>
          <p:cNvPr id="2" name="组合 78">
            <a:extLst>
              <a:ext uri="{FF2B5EF4-FFF2-40B4-BE49-F238E27FC236}">
                <a16:creationId xmlns:a16="http://schemas.microsoft.com/office/drawing/2014/main" xmlns="" id="{4FDE05D7-5168-4E21-85E9-48500572D304}"/>
              </a:ext>
            </a:extLst>
          </p:cNvPr>
          <p:cNvGrpSpPr/>
          <p:nvPr/>
        </p:nvGrpSpPr>
        <p:grpSpPr>
          <a:xfrm>
            <a:off x="1028194" y="1572894"/>
            <a:ext cx="1325068" cy="2387233"/>
            <a:chOff x="8321817" y="1686807"/>
            <a:chExt cx="3053349" cy="101352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0" name="矩形 79">
              <a:extLst>
                <a:ext uri="{FF2B5EF4-FFF2-40B4-BE49-F238E27FC236}">
                  <a16:creationId xmlns:a16="http://schemas.microsoft.com/office/drawing/2014/main" xmlns="" id="{412E04F6-A6B0-484B-98FB-AC47CE5A28C8}"/>
                </a:ext>
              </a:extLst>
            </p:cNvPr>
            <p:cNvSpPr/>
            <p:nvPr/>
          </p:nvSpPr>
          <p:spPr>
            <a:xfrm>
              <a:off x="8321817" y="1686807"/>
              <a:ext cx="3053349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xmlns="" id="{870E7FC8-4889-4099-8110-829243E31348}"/>
                </a:ext>
              </a:extLst>
            </p:cNvPr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xmlns="" id="{EE5368C1-4C79-444D-807F-FC1291E20562}"/>
                </a:ext>
              </a:extLst>
            </p:cNvPr>
            <p:cNvSpPr/>
            <p:nvPr/>
          </p:nvSpPr>
          <p:spPr>
            <a:xfrm>
              <a:off x="8350939" y="2131920"/>
              <a:ext cx="2979531" cy="568416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购地自建厂房</a:t>
              </a:r>
            </a:p>
            <a:p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endPara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11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墨西哥工业地产具有永久产权，投资者可根据个体需求自行购地建厂</a:t>
              </a:r>
              <a:endPara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82">
            <a:extLst>
              <a:ext uri="{FF2B5EF4-FFF2-40B4-BE49-F238E27FC236}">
                <a16:creationId xmlns:a16="http://schemas.microsoft.com/office/drawing/2014/main" xmlns="" id="{D8AA515B-3E6A-40A7-B997-636B0B1EEE7B}"/>
              </a:ext>
            </a:extLst>
          </p:cNvPr>
          <p:cNvGrpSpPr/>
          <p:nvPr/>
        </p:nvGrpSpPr>
        <p:grpSpPr>
          <a:xfrm>
            <a:off x="5119514" y="1572894"/>
            <a:ext cx="1359234" cy="2369787"/>
            <a:chOff x="8443327" y="3965082"/>
            <a:chExt cx="3770335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xmlns="" id="{B38B8F78-7CDA-4380-B626-882FE8136969}"/>
                </a:ext>
              </a:extLst>
            </p:cNvPr>
            <p:cNvSpPr/>
            <p:nvPr/>
          </p:nvSpPr>
          <p:spPr>
            <a:xfrm>
              <a:off x="8443327" y="3965082"/>
              <a:ext cx="3770335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xmlns="" id="{09F141DA-A365-4BFD-AB61-F6CF36859982}"/>
                </a:ext>
              </a:extLst>
            </p:cNvPr>
            <p:cNvSpPr/>
            <p:nvPr/>
          </p:nvSpPr>
          <p:spPr>
            <a:xfrm>
              <a:off x="8443327" y="4145039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xmlns="" id="{38F97B76-A987-453D-89C6-28A390C5C769}"/>
                </a:ext>
              </a:extLst>
            </p:cNvPr>
            <p:cNvSpPr/>
            <p:nvPr/>
          </p:nvSpPr>
          <p:spPr>
            <a:xfrm>
              <a:off x="8497326" y="4410823"/>
              <a:ext cx="3716333" cy="4385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租赁厂房</a:t>
              </a:r>
              <a:endPara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endPara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11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租赁园区标准厂房，满足投资者起步快、固定投入少的需求</a:t>
              </a:r>
            </a:p>
          </p:txBody>
        </p:sp>
      </p:grpSp>
      <p:grpSp>
        <p:nvGrpSpPr>
          <p:cNvPr id="4" name="组合 86">
            <a:extLst>
              <a:ext uri="{FF2B5EF4-FFF2-40B4-BE49-F238E27FC236}">
                <a16:creationId xmlns:a16="http://schemas.microsoft.com/office/drawing/2014/main" xmlns="" id="{1B3657F6-BB4F-42FC-B5D7-F58E910EEA0C}"/>
              </a:ext>
            </a:extLst>
          </p:cNvPr>
          <p:cNvGrpSpPr/>
          <p:nvPr/>
        </p:nvGrpSpPr>
        <p:grpSpPr>
          <a:xfrm>
            <a:off x="3102447" y="1568475"/>
            <a:ext cx="1359233" cy="2374207"/>
            <a:chOff x="2115094" y="2207377"/>
            <a:chExt cx="4982766" cy="645723"/>
          </a:xfrm>
        </p:grpSpPr>
        <p:grpSp>
          <p:nvGrpSpPr>
            <p:cNvPr id="5" name="组合 87">
              <a:extLst>
                <a:ext uri="{FF2B5EF4-FFF2-40B4-BE49-F238E27FC236}">
                  <a16:creationId xmlns:a16="http://schemas.microsoft.com/office/drawing/2014/main" xmlns="" id="{C57F2F73-F5DE-452D-B313-23FABDA29A0B}"/>
                </a:ext>
              </a:extLst>
            </p:cNvPr>
            <p:cNvGrpSpPr/>
            <p:nvPr/>
          </p:nvGrpSpPr>
          <p:grpSpPr>
            <a:xfrm>
              <a:off x="2115094" y="2207377"/>
              <a:ext cx="4982766" cy="645723"/>
              <a:chOff x="8443327" y="2854625"/>
              <a:chExt cx="3053348" cy="1008000"/>
            </a:xfrm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xmlns="" id="{35E06601-DDE3-4597-BD5F-9B545B260779}"/>
                  </a:ext>
                </a:extLst>
              </p:cNvPr>
              <p:cNvSpPr/>
              <p:nvPr/>
            </p:nvSpPr>
            <p:spPr>
              <a:xfrm>
                <a:off x="8443327" y="2854625"/>
                <a:ext cx="3053348" cy="10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xmlns="" id="{2C01434C-C9B0-41D9-98FE-5282F39DC35B}"/>
                  </a:ext>
                </a:extLst>
              </p:cNvPr>
              <p:cNvSpPr/>
              <p:nvPr/>
            </p:nvSpPr>
            <p:spPr>
              <a:xfrm>
                <a:off x="8443327" y="3015688"/>
                <a:ext cx="54000" cy="23165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xmlns="" id="{6DF74A87-69E7-4E14-A33B-B3BA31844A12}"/>
                </a:ext>
              </a:extLst>
            </p:cNvPr>
            <p:cNvSpPr/>
            <p:nvPr/>
          </p:nvSpPr>
          <p:spPr>
            <a:xfrm>
              <a:off x="2291866" y="2492593"/>
              <a:ext cx="4629212" cy="326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委托园区代建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利用园区现有的建设经验和成本优势，委托园区代建厂房</a:t>
              </a:r>
            </a:p>
          </p:txBody>
        </p:sp>
      </p:grpSp>
      <p:grpSp>
        <p:nvGrpSpPr>
          <p:cNvPr id="6" name="组合 91">
            <a:extLst>
              <a:ext uri="{FF2B5EF4-FFF2-40B4-BE49-F238E27FC236}">
                <a16:creationId xmlns:a16="http://schemas.microsoft.com/office/drawing/2014/main" xmlns="" id="{FC347F05-55B1-4FBD-A27C-235574AA2914}"/>
              </a:ext>
            </a:extLst>
          </p:cNvPr>
          <p:cNvGrpSpPr/>
          <p:nvPr/>
        </p:nvGrpSpPr>
        <p:grpSpPr>
          <a:xfrm>
            <a:off x="7148935" y="1564892"/>
            <a:ext cx="1359232" cy="2377789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xmlns="" id="{4763C5C3-077E-48F4-9C26-EF43574D5C15}"/>
                </a:ext>
              </a:extLst>
            </p:cNvPr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xmlns="" id="{BDCADC5D-79F6-4D32-A7B8-79B5677A6967}"/>
                </a:ext>
              </a:extLst>
            </p:cNvPr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矩形 94">
            <a:extLst>
              <a:ext uri="{FF2B5EF4-FFF2-40B4-BE49-F238E27FC236}">
                <a16:creationId xmlns:a16="http://schemas.microsoft.com/office/drawing/2014/main" xmlns="" id="{24FE8192-560F-4641-9321-6BD087A2AC3F}"/>
              </a:ext>
            </a:extLst>
          </p:cNvPr>
          <p:cNvSpPr/>
          <p:nvPr/>
        </p:nvSpPr>
        <p:spPr>
          <a:xfrm>
            <a:off x="7211362" y="2595763"/>
            <a:ext cx="1234376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先租后买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租赁园区标准厂房，使企业快速落地，同时购买土地建厂，满足发展需要。</a:t>
            </a:r>
          </a:p>
        </p:txBody>
      </p:sp>
      <p:pic>
        <p:nvPicPr>
          <p:cNvPr id="96" name="Picture 2">
            <a:extLst>
              <a:ext uri="{FF2B5EF4-FFF2-40B4-BE49-F238E27FC236}">
                <a16:creationId xmlns:a16="http://schemas.microsoft.com/office/drawing/2014/main" xmlns="" id="{FD680172-45AA-4131-8080-1D5AE87C3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8194" y="1568476"/>
            <a:ext cx="1318310" cy="9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xmlns="" id="{49F3C59C-7946-42A2-884F-EC258A7A7C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19" t="15573" r="10087" b="11631"/>
          <a:stretch/>
        </p:blipFill>
        <p:spPr>
          <a:xfrm>
            <a:off x="3102446" y="1565304"/>
            <a:ext cx="1359233" cy="987584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xmlns="" id="{ABB24C40-3B2E-4E98-8A97-6D43ACCE4C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29" t="21418" r="25256" b="8311"/>
          <a:stretch/>
        </p:blipFill>
        <p:spPr>
          <a:xfrm>
            <a:off x="5120635" y="1564892"/>
            <a:ext cx="1359232" cy="975641"/>
          </a:xfrm>
          <a:prstGeom prst="rect">
            <a:avLst/>
          </a:prstGeom>
        </p:spPr>
      </p:pic>
      <p:pic>
        <p:nvPicPr>
          <p:cNvPr id="99" name="Picture 4">
            <a:extLst>
              <a:ext uri="{FF2B5EF4-FFF2-40B4-BE49-F238E27FC236}">
                <a16:creationId xmlns:a16="http://schemas.microsoft.com/office/drawing/2014/main" xmlns="" id="{C3EF742E-5239-48F8-BC08-11E8B1C08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097" r="31080" b="13779"/>
          <a:stretch/>
        </p:blipFill>
        <p:spPr bwMode="auto">
          <a:xfrm>
            <a:off x="7147816" y="1564891"/>
            <a:ext cx="1365326" cy="97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椭圆 99">
            <a:extLst>
              <a:ext uri="{FF2B5EF4-FFF2-40B4-BE49-F238E27FC236}">
                <a16:creationId xmlns:a16="http://schemas.microsoft.com/office/drawing/2014/main" xmlns="" id="{81CB6093-2286-4D28-9219-11394197A9CE}"/>
              </a:ext>
            </a:extLst>
          </p:cNvPr>
          <p:cNvSpPr/>
          <p:nvPr/>
        </p:nvSpPr>
        <p:spPr>
          <a:xfrm>
            <a:off x="1339295" y="4069147"/>
            <a:ext cx="531065" cy="364308"/>
          </a:xfrm>
          <a:prstGeom prst="ellipse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xmlns="" id="{470D874B-E5A5-41C2-8968-03B45C38DE23}"/>
              </a:ext>
            </a:extLst>
          </p:cNvPr>
          <p:cNvSpPr/>
          <p:nvPr/>
        </p:nvSpPr>
        <p:spPr>
          <a:xfrm>
            <a:off x="3381384" y="4074678"/>
            <a:ext cx="531065" cy="3643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02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695D8038-F155-40A6-AF34-22E85172714E}"/>
              </a:ext>
            </a:extLst>
          </p:cNvPr>
          <p:cNvSpPr/>
          <p:nvPr/>
        </p:nvSpPr>
        <p:spPr>
          <a:xfrm>
            <a:off x="5543332" y="4069147"/>
            <a:ext cx="531065" cy="364308"/>
          </a:xfrm>
          <a:prstGeom prst="ellipse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603F2493-CFDA-424F-8BD3-289CAA3E656F}"/>
              </a:ext>
            </a:extLst>
          </p:cNvPr>
          <p:cNvSpPr/>
          <p:nvPr/>
        </p:nvSpPr>
        <p:spPr>
          <a:xfrm>
            <a:off x="7563018" y="4069147"/>
            <a:ext cx="531065" cy="3643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04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占位符 2">
            <a:extLst>
              <a:ext uri="{FF2B5EF4-FFF2-40B4-BE49-F238E27FC236}">
                <a16:creationId xmlns:a16="http://schemas.microsoft.com/office/drawing/2014/main" xmlns="" id="{10885887-861C-4DBF-8121-8DA65EE42B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67352" y="572813"/>
            <a:ext cx="1445097" cy="235449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How to settle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128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498120" cy="387798"/>
          </a:xfrm>
        </p:spPr>
        <p:txBody>
          <a:bodyPr/>
          <a:lstStyle/>
          <a:p>
            <a:r>
              <a:rPr altLang="en-US" b="1" dirty="0"/>
              <a:t>园区主要成本数据</a:t>
            </a:r>
            <a:endParaRPr lang="zh-CN" altLang="en-US" b="1" dirty="0"/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8AFFDE4F-F521-4D21-AB80-2F6E4AE4F7F8}"/>
              </a:ext>
            </a:extLst>
          </p:cNvPr>
          <p:cNvSpPr/>
          <p:nvPr/>
        </p:nvSpPr>
        <p:spPr>
          <a:xfrm>
            <a:off x="328325" y="1956225"/>
            <a:ext cx="1569906" cy="151063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189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 kern="0" dirty="0">
              <a:solidFill>
                <a:prstClr val="white"/>
              </a:solidFill>
              <a:latin typeface="Calibri"/>
              <a:ea typeface="微软雅黑"/>
            </a:endParaRPr>
          </a:p>
        </p:txBody>
      </p:sp>
      <p:sp>
        <p:nvSpPr>
          <p:cNvPr id="8" name="原创Q729615610">
            <a:extLst>
              <a:ext uri="{FF2B5EF4-FFF2-40B4-BE49-F238E27FC236}">
                <a16:creationId xmlns:a16="http://schemas.microsoft.com/office/drawing/2014/main" xmlns="" id="{217357B9-17C7-4DFA-8CE8-8EC5BB12F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11425" y="1941523"/>
            <a:ext cx="1569907" cy="1525340"/>
          </a:xfrm>
          <a:prstGeom prst="ellipse">
            <a:avLst/>
          </a:prstGeom>
          <a:blipFill>
            <a:blip r:embed="rId4" cstate="print"/>
            <a:srcRect/>
            <a:stretch>
              <a:fillRect l="-184" r="-57776" b="-5026"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" name="组合 8">
            <a:extLst>
              <a:ext uri="{FF2B5EF4-FFF2-40B4-BE49-F238E27FC236}">
                <a16:creationId xmlns:a16="http://schemas.microsoft.com/office/drawing/2014/main" xmlns="" id="{40B417F6-C0CB-41F8-98E5-A210B388404C}"/>
              </a:ext>
            </a:extLst>
          </p:cNvPr>
          <p:cNvGrpSpPr/>
          <p:nvPr/>
        </p:nvGrpSpPr>
        <p:grpSpPr>
          <a:xfrm>
            <a:off x="1620351" y="1500102"/>
            <a:ext cx="1569906" cy="1510638"/>
            <a:chOff x="1620351" y="1500102"/>
            <a:chExt cx="1569906" cy="1510638"/>
          </a:xfrm>
        </p:grpSpPr>
        <p:sp>
          <p:nvSpPr>
            <p:cNvPr id="99" name="椭圆 98">
              <a:extLst>
                <a:ext uri="{FF2B5EF4-FFF2-40B4-BE49-F238E27FC236}">
                  <a16:creationId xmlns:a16="http://schemas.microsoft.com/office/drawing/2014/main" xmlns="" id="{2EE0AA2D-7E8B-4004-A5E1-2BA61D7E52E7}"/>
                </a:ext>
              </a:extLst>
            </p:cNvPr>
            <p:cNvSpPr/>
            <p:nvPr/>
          </p:nvSpPr>
          <p:spPr>
            <a:xfrm>
              <a:off x="1620351" y="1500102"/>
              <a:ext cx="1569906" cy="1510638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189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/>
                <a:ea typeface="微软雅黑"/>
              </a:endParaRPr>
            </a:p>
          </p:txBody>
        </p:sp>
        <p:sp>
          <p:nvSpPr>
            <p:cNvPr id="100" name="KSO_Shape">
              <a:extLst>
                <a:ext uri="{FF2B5EF4-FFF2-40B4-BE49-F238E27FC236}">
                  <a16:creationId xmlns:a16="http://schemas.microsoft.com/office/drawing/2014/main" xmlns="" id="{F530769E-3960-4E13-99B0-DDD03A0D76AF}"/>
                </a:ext>
              </a:extLst>
            </p:cNvPr>
            <p:cNvSpPr/>
            <p:nvPr/>
          </p:nvSpPr>
          <p:spPr bwMode="auto">
            <a:xfrm>
              <a:off x="1898231" y="1956225"/>
              <a:ext cx="1041085" cy="699577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457189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350" kern="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750D29C2-B07A-4F53-AAF1-E6BE19CDE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9369" y="2775143"/>
            <a:ext cx="1569906" cy="1507175"/>
          </a:xfrm>
          <a:prstGeom prst="ellipse">
            <a:avLst/>
          </a:prstGeom>
          <a:ln w="19050">
            <a:noFill/>
          </a:ln>
        </p:spPr>
      </p:pic>
      <p:sp>
        <p:nvSpPr>
          <p:cNvPr id="10" name="文本占位符 2">
            <a:extLst>
              <a:ext uri="{FF2B5EF4-FFF2-40B4-BE49-F238E27FC236}">
                <a16:creationId xmlns:a16="http://schemas.microsoft.com/office/drawing/2014/main" xmlns="" id="{DBA5644A-2E20-41C0-8911-89E928BF7E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936" y="593100"/>
            <a:ext cx="911964" cy="235449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Main Cost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1" name="图片 10" descr="投资成本费用2021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744" y="1056640"/>
            <a:ext cx="4082695" cy="408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7614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1908215" cy="387798"/>
          </a:xfrm>
        </p:spPr>
        <p:txBody>
          <a:bodyPr/>
          <a:lstStyle/>
          <a:p>
            <a:r>
              <a:rPr altLang="en-US" b="1" dirty="0"/>
              <a:t>企业入驻流程</a:t>
            </a:r>
            <a:endParaRPr lang="zh-CN" altLang="en-US" b="1" dirty="0"/>
          </a:p>
        </p:txBody>
      </p:sp>
      <p:grpSp>
        <p:nvGrpSpPr>
          <p:cNvPr id="2" name="组合 31">
            <a:extLst>
              <a:ext uri="{FF2B5EF4-FFF2-40B4-BE49-F238E27FC236}">
                <a16:creationId xmlns:a16="http://schemas.microsoft.com/office/drawing/2014/main" xmlns="" id="{620273E6-BE4C-4F68-8E6F-4AC955337045}"/>
              </a:ext>
            </a:extLst>
          </p:cNvPr>
          <p:cNvGrpSpPr/>
          <p:nvPr/>
        </p:nvGrpSpPr>
        <p:grpSpPr>
          <a:xfrm>
            <a:off x="4433455" y="1018310"/>
            <a:ext cx="4606632" cy="3868145"/>
            <a:chOff x="4153429" y="1239981"/>
            <a:chExt cx="4755041" cy="3588112"/>
          </a:xfrm>
        </p:grpSpPr>
        <p:pic>
          <p:nvPicPr>
            <p:cNvPr id="19" name="图片 18" descr="P17.jpg"/>
            <p:cNvPicPr>
              <a:picLocks noChangeAspect="1"/>
            </p:cNvPicPr>
            <p:nvPr/>
          </p:nvPicPr>
          <p:blipFill rotWithShape="1">
            <a:blip r:embed="rId3" cstate="print"/>
            <a:srcRect l="7363" t="-399" b="1"/>
            <a:stretch/>
          </p:blipFill>
          <p:spPr>
            <a:xfrm>
              <a:off x="4164354" y="1239981"/>
              <a:ext cx="4744116" cy="3588112"/>
            </a:xfrm>
            <a:prstGeom prst="rect">
              <a:avLst/>
            </a:prstGeom>
          </p:spPr>
        </p:pic>
        <p:grpSp>
          <p:nvGrpSpPr>
            <p:cNvPr id="3" name="组合 11">
              <a:extLst>
                <a:ext uri="{FF2B5EF4-FFF2-40B4-BE49-F238E27FC236}">
                  <a16:creationId xmlns:a16="http://schemas.microsoft.com/office/drawing/2014/main" xmlns="" id="{802D4323-C210-400B-961F-23CD7D185E2D}"/>
                </a:ext>
              </a:extLst>
            </p:cNvPr>
            <p:cNvGrpSpPr/>
            <p:nvPr/>
          </p:nvGrpSpPr>
          <p:grpSpPr>
            <a:xfrm>
              <a:off x="4153429" y="1321668"/>
              <a:ext cx="224608" cy="264102"/>
              <a:chOff x="3589380" y="1021410"/>
              <a:chExt cx="297873" cy="307777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15F7ADEE-DF6E-4A4F-9CAF-743B83353DA5}"/>
                  </a:ext>
                </a:extLst>
              </p:cNvPr>
              <p:cNvSpPr/>
              <p:nvPr/>
            </p:nvSpPr>
            <p:spPr>
              <a:xfrm>
                <a:off x="3610163" y="1032679"/>
                <a:ext cx="256309" cy="2563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rtlCol="0" anchor="ctr"/>
              <a:lstStyle/>
              <a:p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04D06DE2-B565-4381-A845-55BD82C28D97}"/>
                  </a:ext>
                </a:extLst>
              </p:cNvPr>
              <p:cNvSpPr txBox="1"/>
              <p:nvPr/>
            </p:nvSpPr>
            <p:spPr>
              <a:xfrm>
                <a:off x="3589380" y="1021410"/>
                <a:ext cx="29787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19">
              <a:extLst>
                <a:ext uri="{FF2B5EF4-FFF2-40B4-BE49-F238E27FC236}">
                  <a16:creationId xmlns:a16="http://schemas.microsoft.com/office/drawing/2014/main" xmlns="" id="{12AB25F3-3FF1-44C7-B67B-FAE7EFD09977}"/>
                </a:ext>
              </a:extLst>
            </p:cNvPr>
            <p:cNvGrpSpPr/>
            <p:nvPr/>
          </p:nvGrpSpPr>
          <p:grpSpPr>
            <a:xfrm>
              <a:off x="7531003" y="1439426"/>
              <a:ext cx="224609" cy="264102"/>
              <a:chOff x="3589380" y="1021410"/>
              <a:chExt cx="297873" cy="307777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852C2D52-54B4-4D80-83E3-96A318ED7325}"/>
                  </a:ext>
                </a:extLst>
              </p:cNvPr>
              <p:cNvSpPr/>
              <p:nvPr/>
            </p:nvSpPr>
            <p:spPr>
              <a:xfrm>
                <a:off x="3610163" y="1032679"/>
                <a:ext cx="256309" cy="2563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rtlCol="0" anchor="ctr"/>
              <a:lstStyle/>
              <a:p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FCEF7650-502D-4BB5-A6D4-1A90F1722127}"/>
                  </a:ext>
                </a:extLst>
              </p:cNvPr>
              <p:cNvSpPr txBox="1"/>
              <p:nvPr/>
            </p:nvSpPr>
            <p:spPr>
              <a:xfrm>
                <a:off x="3589380" y="1021410"/>
                <a:ext cx="29787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80D3B0C9-D3A9-4A79-B448-C7C01E236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6074" y="3208112"/>
            <a:ext cx="3297381" cy="1658031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1B6E710F-0FEB-4BBD-A666-A88F66EF0092}"/>
              </a:ext>
            </a:extLst>
          </p:cNvPr>
          <p:cNvSpPr/>
          <p:nvPr/>
        </p:nvSpPr>
        <p:spPr>
          <a:xfrm>
            <a:off x="44421" y="1307381"/>
            <a:ext cx="3117273" cy="1645001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xmlns="" id="{931ECA93-4E02-4545-873E-F892F82502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0615" y="568681"/>
            <a:ext cx="1623424" cy="38779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Process of settle down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074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923109" y="1157743"/>
            <a:ext cx="5030391" cy="756000"/>
            <a:chOff x="8443327" y="1718310"/>
            <a:chExt cx="3060527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50506" y="17183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486036" y="1771731"/>
              <a:ext cx="2156536" cy="9438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区位优势：</a:t>
              </a:r>
              <a:r>
                <a:rPr lang="zh-CN" altLang="en-US" sz="1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交通便捷，就近供货</a:t>
              </a:r>
            </a:p>
            <a:p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942159" y="2058246"/>
            <a:ext cx="4982766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42160" y="3101625"/>
            <a:ext cx="5001816" cy="756000"/>
            <a:chOff x="8443327" y="3965082"/>
            <a:chExt cx="3770335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8443327" y="3965082"/>
              <a:ext cx="3770335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443327" y="406934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8519516" y="4147074"/>
              <a:ext cx="3193865" cy="533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配套优势：</a:t>
              </a:r>
              <a:r>
                <a:rPr lang="zh-CN" altLang="en-US" sz="18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周边配套齐全，产业链完善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4012058" y="2298368"/>
            <a:ext cx="30828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安全优势：</a:t>
            </a:r>
            <a:r>
              <a:rPr lang="zh-CN" altLang="en-US" sz="1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人身与防疫安全</a:t>
            </a:r>
            <a:endParaRPr lang="zh-CN" altLang="en-US" sz="1800" dirty="0">
              <a:solidFill>
                <a:srgbClr val="C00000"/>
              </a:solidFill>
              <a:latin typeface="微软雅黑 Light"/>
              <a:ea typeface="微软雅黑" panose="020B0503020204020204" pitchFamily="34" charset="-122"/>
            </a:endParaRPr>
          </a:p>
        </p:txBody>
      </p:sp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498120" cy="387798"/>
          </a:xfrm>
        </p:spPr>
        <p:txBody>
          <a:bodyPr/>
          <a:lstStyle/>
          <a:p>
            <a:r>
              <a:rPr lang="zh-CN" altLang="en-US" b="1" dirty="0"/>
              <a:t>为什么选择华富山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284770" y="563524"/>
            <a:ext cx="1117547" cy="235304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Why Hofusan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04" y="1189225"/>
            <a:ext cx="2867993" cy="352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913583" y="4063650"/>
            <a:ext cx="5049441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4" name="矩形 33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4040633" y="4231943"/>
            <a:ext cx="4467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服务优势：</a:t>
            </a:r>
            <a:r>
              <a:rPr lang="zh-CN" altLang="en-US" sz="1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园区提供“一站式”中文服务</a:t>
            </a:r>
            <a:endParaRPr lang="zh-CN" altLang="en-US" sz="1800" dirty="0">
              <a:solidFill>
                <a:srgbClr val="C00000"/>
              </a:solidFill>
              <a:latin typeface="微软雅黑 Ligh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0746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原创Q729615610"/>
          <p:cNvSpPr/>
          <p:nvPr>
            <p:custDataLst>
              <p:tags r:id="rId1"/>
            </p:custDataLst>
          </p:nvPr>
        </p:nvSpPr>
        <p:spPr>
          <a:xfrm>
            <a:off x="521493" y="546498"/>
            <a:ext cx="4050507" cy="4050506"/>
          </a:xfrm>
          <a:custGeom>
            <a:avLst/>
            <a:gdLst>
              <a:gd name="connsiteX0" fmla="*/ 0 w 5400675"/>
              <a:gd name="connsiteY0" fmla="*/ 0 h 5400675"/>
              <a:gd name="connsiteX1" fmla="*/ 5400675 w 5400675"/>
              <a:gd name="connsiteY1" fmla="*/ 0 h 5400675"/>
              <a:gd name="connsiteX2" fmla="*/ 5231012 w 5400675"/>
              <a:gd name="connsiteY2" fmla="*/ 313118 h 5400675"/>
              <a:gd name="connsiteX3" fmla="*/ 2293710 w 5400675"/>
              <a:gd name="connsiteY3" fmla="*/ 5400675 h 5400675"/>
              <a:gd name="connsiteX4" fmla="*/ 0 w 5400675"/>
              <a:gd name="connsiteY4" fmla="*/ 5400675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675" h="5400675">
                <a:moveTo>
                  <a:pt x="0" y="0"/>
                </a:moveTo>
                <a:lnTo>
                  <a:pt x="5400675" y="0"/>
                </a:lnTo>
                <a:lnTo>
                  <a:pt x="5231012" y="313118"/>
                </a:lnTo>
                <a:lnTo>
                  <a:pt x="2293710" y="5400675"/>
                </a:lnTo>
                <a:lnTo>
                  <a:pt x="0" y="5400675"/>
                </a:lnTo>
                <a:close/>
              </a:path>
            </a:pathLst>
          </a:custGeom>
          <a:blipFill>
            <a:blip r:embed="rId9" cstate="print"/>
            <a:srcRect/>
            <a:stretch>
              <a:fillRect l="-184" r="-57776" b="-5026"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4" name="PA_组合 23"/>
          <p:cNvGrpSpPr/>
          <p:nvPr>
            <p:custDataLst>
              <p:tags r:id="rId2"/>
            </p:custDataLst>
          </p:nvPr>
        </p:nvGrpSpPr>
        <p:grpSpPr>
          <a:xfrm>
            <a:off x="4369835" y="546497"/>
            <a:ext cx="4252672" cy="675000"/>
            <a:chOff x="5826446" y="728663"/>
            <a:chExt cx="5670229" cy="900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任意多边形 11"/>
            <p:cNvSpPr/>
            <p:nvPr/>
          </p:nvSpPr>
          <p:spPr>
            <a:xfrm>
              <a:off x="5826446" y="728663"/>
              <a:ext cx="5670229" cy="900000"/>
            </a:xfrm>
            <a:custGeom>
              <a:avLst/>
              <a:gdLst>
                <a:gd name="connsiteX0" fmla="*/ 519615 w 5670229"/>
                <a:gd name="connsiteY0" fmla="*/ 0 h 900000"/>
                <a:gd name="connsiteX1" fmla="*/ 5670229 w 5670229"/>
                <a:gd name="connsiteY1" fmla="*/ 0 h 900000"/>
                <a:gd name="connsiteX2" fmla="*/ 5670229 w 5670229"/>
                <a:gd name="connsiteY2" fmla="*/ 900000 h 900000"/>
                <a:gd name="connsiteX3" fmla="*/ 0 w 5670229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900000">
                  <a:moveTo>
                    <a:pt x="519615" y="0"/>
                  </a:moveTo>
                  <a:lnTo>
                    <a:pt x="5670229" y="0"/>
                  </a:lnTo>
                  <a:lnTo>
                    <a:pt x="5670229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26446" y="1556326"/>
              <a:ext cx="5670229" cy="72337"/>
            </a:xfrm>
            <a:custGeom>
              <a:avLst/>
              <a:gdLst>
                <a:gd name="connsiteX0" fmla="*/ 41764 w 5670229"/>
                <a:gd name="connsiteY0" fmla="*/ 0 h 72337"/>
                <a:gd name="connsiteX1" fmla="*/ 5670229 w 5670229"/>
                <a:gd name="connsiteY1" fmla="*/ 0 h 72337"/>
                <a:gd name="connsiteX2" fmla="*/ 5670229 w 5670229"/>
                <a:gd name="connsiteY2" fmla="*/ 72337 h 72337"/>
                <a:gd name="connsiteX3" fmla="*/ 0 w 5670229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72337">
                  <a:moveTo>
                    <a:pt x="41764" y="0"/>
                  </a:moveTo>
                  <a:lnTo>
                    <a:pt x="5670229" y="0"/>
                  </a:lnTo>
                  <a:lnTo>
                    <a:pt x="5670229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PA_任意多边形 22"/>
          <p:cNvSpPr/>
          <p:nvPr>
            <p:custDataLst>
              <p:tags r:id="rId3"/>
            </p:custDataLst>
          </p:nvPr>
        </p:nvSpPr>
        <p:spPr>
          <a:xfrm>
            <a:off x="2904228" y="1383499"/>
            <a:ext cx="5718278" cy="2376504"/>
          </a:xfrm>
          <a:custGeom>
            <a:avLst/>
            <a:gdLst>
              <a:gd name="connsiteX0" fmla="*/ 1829434 w 7624370"/>
              <a:gd name="connsiteY0" fmla="*/ 0 h 3168672"/>
              <a:gd name="connsiteX1" fmla="*/ 7624370 w 7624370"/>
              <a:gd name="connsiteY1" fmla="*/ 0 h 3168672"/>
              <a:gd name="connsiteX2" fmla="*/ 7624370 w 7624370"/>
              <a:gd name="connsiteY2" fmla="*/ 3168672 h 3168672"/>
              <a:gd name="connsiteX3" fmla="*/ 0 w 7624370"/>
              <a:gd name="connsiteY3" fmla="*/ 3168672 h 316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370" h="3168672">
                <a:moveTo>
                  <a:pt x="1829434" y="0"/>
                </a:moveTo>
                <a:lnTo>
                  <a:pt x="7624370" y="0"/>
                </a:lnTo>
                <a:lnTo>
                  <a:pt x="7624370" y="3168672"/>
                </a:lnTo>
                <a:lnTo>
                  <a:pt x="0" y="31686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PA_任意多边形 17"/>
          <p:cNvSpPr/>
          <p:nvPr>
            <p:custDataLst>
              <p:tags r:id="rId4"/>
            </p:custDataLst>
          </p:nvPr>
        </p:nvSpPr>
        <p:spPr>
          <a:xfrm>
            <a:off x="2420986" y="3922004"/>
            <a:ext cx="6201520" cy="675000"/>
          </a:xfrm>
          <a:custGeom>
            <a:avLst/>
            <a:gdLst>
              <a:gd name="connsiteX0" fmla="*/ 519615 w 8268693"/>
              <a:gd name="connsiteY0" fmla="*/ 0 h 900000"/>
              <a:gd name="connsiteX1" fmla="*/ 8268693 w 8268693"/>
              <a:gd name="connsiteY1" fmla="*/ 0 h 900000"/>
              <a:gd name="connsiteX2" fmla="*/ 8268693 w 8268693"/>
              <a:gd name="connsiteY2" fmla="*/ 900000 h 900000"/>
              <a:gd name="connsiteX3" fmla="*/ 0 w 8268693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68693" h="900000">
                <a:moveTo>
                  <a:pt x="519615" y="0"/>
                </a:moveTo>
                <a:lnTo>
                  <a:pt x="8268693" y="0"/>
                </a:lnTo>
                <a:lnTo>
                  <a:pt x="8268693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4" name="PA_直接连接符 56"/>
          <p:cNvCxnSpPr/>
          <p:nvPr>
            <p:custDataLst>
              <p:tags r:id="rId5"/>
            </p:custDataLst>
          </p:nvPr>
        </p:nvCxnSpPr>
        <p:spPr>
          <a:xfrm>
            <a:off x="4572001" y="2827617"/>
            <a:ext cx="36992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4" y="1417993"/>
            <a:ext cx="1362076" cy="1368353"/>
          </a:xfrm>
          <a:prstGeom prst="rect">
            <a:avLst/>
          </a:prstGeom>
        </p:spPr>
      </p:pic>
      <p:sp>
        <p:nvSpPr>
          <p:cNvPr id="26" name="PA_文本框 57"/>
          <p:cNvSpPr txBox="1"/>
          <p:nvPr>
            <p:custDataLst>
              <p:tags r:id="rId6"/>
            </p:custDataLst>
          </p:nvPr>
        </p:nvSpPr>
        <p:spPr>
          <a:xfrm>
            <a:off x="5234454" y="2930021"/>
            <a:ext cx="2652246" cy="642861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地址：浙江省杭州市五常大道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181</a:t>
            </a: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800" b="1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0571-88901752</a:t>
            </a: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13588094872</a:t>
            </a:r>
          </a:p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http://www.hofusan.net</a:t>
            </a:r>
          </a:p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guangyun.wu@holley.cn</a:t>
            </a:r>
            <a:endParaRPr lang="zh-CN" altLang="en-US" sz="800" b="1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 descr="图片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8931" y="483397"/>
            <a:ext cx="1187644" cy="1187644"/>
          </a:xfrm>
          <a:prstGeom prst="rect">
            <a:avLst/>
          </a:prstGeom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71" y="614047"/>
            <a:ext cx="828453" cy="50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椭圆 30"/>
          <p:cNvSpPr/>
          <p:nvPr/>
        </p:nvSpPr>
        <p:spPr>
          <a:xfrm>
            <a:off x="7532779" y="614047"/>
            <a:ext cx="847368" cy="501308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  <a:latin typeface="+mn-ea"/>
              </a:rPr>
              <a:t>Santos</a:t>
            </a:r>
          </a:p>
          <a:p>
            <a:pPr algn="ctr"/>
            <a:r>
              <a:rPr lang="zh-CN" altLang="en-US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  <a:latin typeface="+mn-ea"/>
              </a:rPr>
              <a:t>家族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218" y="556896"/>
            <a:ext cx="496795" cy="61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吴广云微信二维码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4633" y="1428750"/>
            <a:ext cx="1425892" cy="1362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96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DF69402-472A-4B79-A112-0F703308F302"/>
  <p:tag name="ISPRING_SCORM_RATE_SLIDES" val="1"/>
  <p:tag name="ISPRINGONLINEFOLDERID" val="0"/>
  <p:tag name="ISPRINGONLINEFOLDERPATH" val="內容清單"/>
  <p:tag name="ISPRINGCLOUDFOLDERID" val="0"/>
  <p:tag name="ISPRINGCLOUDFOLDERPATH" val="函式庫"/>
  <p:tag name="ISPRING_PRESENTATION_TITLE" val="企业简介时尚设计2"/>
  <p:tag name="ISPRING_ULTRA_SCORM_SLIDE_COUNT" val="59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D3vYFJ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972BSQ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D3vYFJKMF7OLsCAABcCgAAIQAAAHVuaXZlcnNhbC9mbGFzaF9za2luX3NldHRpbmdzLnhtbJVWbU/bMBD+vl9Rdd8b9lomhUqldBISG2ggvjvJNbHq2JF9Keu/n+3YxG6bNssJCd89z735fJCqLeWLD5NJmgsm5DMgUl4qo/G6CS1uplmLKPgsFxyB44wLWRM2XXz8ab80schLLLEDOZazITn0Yeb2G0NxMb7NjQwRclE3hO8fRClmGcm3pRQtLy6mVu0bkIzyrUZe/Ziv1oMBGFV4j1BHOa2vjYyjNBKUApPS97WRiyxGMmA+0pX9RnL6UOerP6DtqKJoactPRoZoDSkhbvL10sgwnmvv8a3MjZwnIPxFDf3y2cgglJE9yNj53VcjgwzRtM3/zEgjRWkaGnPOX+I7hwlS6OdnsroycpFgCjKBLt6Ca4+t9S4AuV/Dd5+a5yoFezJ9PVgI5tIzBguULaSJP3U2VYm3xxb1+4DFhjClAaGqBz3ppJ9Iq7ybWNfj/sAb5UXoy2l6yKtgbQ2rLuHAXazv8avVrd0VodN3XZChhJ1TBin2yh75W/f1CBkoe+QzowU8crY/zuDQ1JH8Jd8Sd53n+6+twIk+Fs7qT95qIj2Yp6uCVJ3CY2pRwMIsBL2uCVLBX2gN5vrSxJq6zJKj1FJOdrS0jF8Gl+1tTSpNDgxu5E4PWIoUGZyaO5uq3tZh1+w5Hktnjeey++vQ19idJ6iX+c2UIJK8qnW5ajpxPP1adH+myWmG6w7Ie74RAcfGHiLVRG5BvgjBxobhAkGNdS+6NzYET5OgB2lyusupc3Kq/bytM5BrfWsUlO9yrOyAFS0rpn/wlcIbFAeMAWtHxUr744S+j2egcEMAROaVH97u0FnqliFlsAO/AwKFLXmotlTpKR0auCU+wAbDkXOaUTPpVkY/K/EqCfQn8K86rcjxgWXE2CPJlK0sWgB+G/e5RPvZbzUzfOFCs2c3S5FjbT/uoFaa/yr/AVBLAwQUAAIACAD3vYFJ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D3vYFJOU4676ABAAAmBgAAHwAAAHVuaXZlcnNhbC9odG1sX3NraW5fc2V0dGluZ3MuanONlE1vwjAMhu/8CpRdJ8Q+2XZDg0mTOEwat2mHULxSkcZVEroxxH9fHQY0qTsWX8jbp69jl3jT6VZLJKL70N34337/Eu69BqQ5s4LzUFctek66KAxY0E66DPU0y0FlGkRElnuHg7w9Epy/0N57tn5V2RxszU8gPfmQytbxgrEwjGa5l0sG/GS0L+7l74PYqdW1q6nW79nKOdS9BLWrmtXTaHLpGXH25Fe9xAjGEswJ9EMmEJgO/Gojj443A4o6l2BeSL2eYIq9mUyWqcGVnrflX6wLMNUnX+6A/v3gcRzYqcy6Zwd5nHh8R9FO0t/Kwm/e2zEFCys5A1Xz7fv1BxoYNwuK6DKzmdvTwwuKOl3IFBpduhtShJiuvBrdHFA0OQdfbkdcXVIEhJJrMA2r0TVFAGKxKv7xAQuDKXWkgTZ7fkAVynmm09/UfQqWo8OSbVv3joX6449EcIUwukIL7vrlbbMjBi0DumAs7fPaKO+Es1OcqJkcyGjctCr5OeLiOUL7t66QzslkkVfjoRqOVRukWYKZIqrq9O+nzhnn6mx/AFBLAwQUAAIACAD3vYF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D3vYFJsO1dV24AAAB2AAAAHAAAAHVuaXZlcnNhbC9sb2NhbF9zZXR0aW5ncy54bWwNzD0OwjAMQOG9p7C8l5+NoWk3NhAS5QBWY1Akx0aJheD2eHvDpzct3yrw4daLacLj7oDAulku+kr4WM/jCaE7aSYx5YRqCMs8TGIbyZ3dA3Z4C/24rVwjnK9UQ94ad1YnjzOMcInns3DG/Tz8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D3vYFJ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D3vYFJl9b5ibMRAAAnYgAAFwAAAHVuaXZlcnNhbC91bml2ZXJzYWwucG5n7d3/P5N7/wBwJU4nOo5UOGU7X6JTlCWSbNYXwrEoKQqb7yoxX8NmFiWnrFS7ExU6FUJMdTNlNhRywpyGJWxpWDMMs7Hv9/qcOvd9uO8/4PN4XB4P22PXtcf7ej2v63q/X+/XfnhfFw+6O69c8d0KDQ2Nla4ujp4aGssQGhqaMcu11VuUey2c1W9L4jyd92pUdq7nqT8sC99zYI+GxuNsHXmglvrz19Eux+I0NL558el/SSv6YYiGRiDF1XGPVxJyYhCVVRGqaJ1W5GI0YGfdtfTuEacsmq5s/vmghSNsucFS16tjLq73Pjr++OrcKp2l+5ZddPGQa+7FFOe1SEUmFPmg7EzFMwH9+NOciI4509MWXFVCfZi4HYsPE+d3DBfqOcwHCEdvo6OQeIWoHEWiSstQnWeXaBsF/O0lqijtD3hZhpdBnjIuXF5IZqfKjlKn72V/bNbQ1IU0/OdLhK7XOmOVnxZxjoX1sDikYxywoLm79WmnNojo+dkO0oeKwEelCJDz5ZCF38lMO2WaOCaL90vK1kmkT+YtiCgtVLPnl0m5QoA3RCAqjRYe4myax0ov82f3LbbcNA0fJizc/zF0N+TQt2scFyqNco2/RVAOJ5Usam9J4wPm+Vch7bjtDX8HX11XBTmkf2RxU1WQtvLrq7jti4/d0OTo5KW/6LQ0ND3w1j+8e9B24Ql9tkTHYM0hp5BFMekQKZs3xXQSFtqR2hYIL8c11xZdRQsEZs02rW4AASAABIAAEAACQAAIAAEgAASAABAAAkAACAABIAAEgAAQAAJAAAgAASAABIAAEAACQAAIAAEgAASAABAAAkAACAABIAAEgAAQAAJAAAgAASAABIAAEAACQAAIAAEgAASAABAAAkAACAABIAAEgAAQAAJAAAgAASAABIAAEP+PEGmSpuEXevCB+RHd/7L8nso2ujUwKXPxOnrakzu+z/V562O0bQGloaH9bMCH/CZ7rYUR6C43CzsadnThVkh0/f88v/9r8w3EptBFsb46i25bYrb0/u6yrgXHMFEfOv1iQNOiNQ5tp7cjWHiVokNIh9OSZ9o22mZDZ16N1rEVk32KMmY5koaB8UUTB2mUy5stFwSdxmM+5c5Xj79jllJZFSiaUkS6T0rmT5BKjD1o4pF8DsdEFqFMCpzptBecBqVMNT7V2cD0R9ZTRRhZw5Ct3t/XSSSl2bKSOKdVXaqr3x9CCXv7a0LqQNw31AJU3FabXB+h2DKfLh+KgSSP5oVv3ZxDeFHBtIfdsclWlaMUpw7TeqGTczS1g0+iKZ+14qabDW3hkjaPylSFnAtHiSi9FGj2U/m6RnMSZaavTzWZSKvjj5fMeWaT+VB+Z4uiXjZZlwhDYkh1hIGXr9+KniPod0Fcn6goTF6YU824zCeRJ9mF/RxtraOmKPMjV2qyKuJewxuOfDwc7iv3o4LCeRK/sRf8KDTmZ/2viG4Vh0QY9qx9Ak5fVmSJ441ljdjQZVTZpGyAc+R0qQqJusMkkVJGzL1VSKEc2jlEO9TT5/1z6XZVL5maIKLx/cxTCHUPMwexgnr7YG+YP8wdFglj1d6Mnf54PxsJOy0XFNn3h4VQojIpBH+SmxYFY/96KMkuAmZZv4WRCcaqIz8zL9sbWwhiJn/ucA1Fxg/hFKx8uhUdaWF0LZiH3Gpz4RGunn8FPeMc+7IxZMIccyWbfH5jchLumh9qPZPGTEk7hsrtNaQLbx7KSj/5vbH52eGE6VqZ4oLN3lc7acePe0EfquB669e0jlWOBf60tVsFagyFZs9A1jqvYRRnES3xkte+918nvfPfL8YZi3YQnBiVzCJWJa+stDPE95923W835ZxsPX7NRFqDlSpY8PzbccGf7+fb1gfh/TPrafvrecyTvPYoqfqeEpbXIXdlVusZIsRy11ccX+te7SvSe/HKLeD+rW1Nw/G0bQR0XB5rX0aGVCW8arPy6zXU/atLl1vhpEO/7W2GQgmmf1Qmdv4Zy8zvJ2eed/fjCGgd+2arCSPzJ9VgFxiLx0LnVz8N+xxE927F6aw4eZPSiMR407eeE1rQL/STCf1yOstAW3PHjREtQ5UrzaqhuaqULIlWj2F5cHPV6Ay0M5B27HRdnT5iNCaYORMEVQ68qGlFrTCrI6yXWvVSt65JK2Z7xhOp7qI9s2aocDq/as6Sy5V/7g3v1+t2k8MHRgt9rVRQLK/dQ5QsMVTEjvnG5XQGdbzQIhpoEfnUjt/2/gLzs7CbQG/mrkWcMbZzgpT2ICpu59xj3dLb3A/ieoEhczgFdPAke+4OWfhFdNi4tgM+HN/PfevGxZTRX9OHRrpR+ZR4kJv6rLp/ixjzjTmjuEOULq1WeuH76bbHnkP14OO2t457IX7qmQ3P7cYXKiecGYWBVrC5S7oMmuSEXJc4/cKrJBs7SIc863z1m2UwL6GUXB3U8TjINb+x1CEAU7hzHNcksYN/6UAHtJEYXhERB1IHkHgT2flGsQWmiMTOv7akpRy0ljSlt4WJ6bNBldi3PxjWng8vzCRJcu5c+qFOefydNKg6vW3eN3aM3a8cG8IhbT3iFOikhM4121oGETTTUynYX5zO61fv352n7GLyGN3CvP3Xpsn0blg3gwD+uW4CmUMgVBEpBJ4eblD0vJt/hCScv53+OzsBnzFDLRYn0xQKAZ4msq2VzlfxJRMyafKuwvVWXwY+8uuGx6qcFpwDDdbMsLBzaOZHu1tyumgHDkPsogM9UdHuN5f3n52UHs2artgpmuKRirjkWff3Q3z4W+YxJpnSTVrhzbjh5HRpuur4FUJcvjpG/cMtnAOCqJeXMT5OF/nK5x+L0H1lzC04Y04mtZdfz08w5l8vpQU/yr+ud0u0Z6JQJecesR0Ux6e3YdgOa3eaf8mIp95fpe2tVb6PUvINafPN4YW3e7mvGZkqMZk2KJ8tgQ/K51vhVL6QGUkvUfZ/6pflAoiRCqu0Q8NIGB+FvQT6HJTIozK43tkoklv9ZUaJCSm43kTE5ke+E4l7X/DlY0OMuEcqJJ2sxOJWVvF5c7CsaSloRohYRtQ817bKRW/u9mpNPs20xGEqdarxq8LL7aOvn0pV6RfnNgkO/5UfE7THwr3HDbRbGO00TqBcpb9yLK7XX0WRjpUX1o/7Zx/G7/SxjEhh2avWmbIx/IryjSbbfkz2zWHZXufawLNPNpT+ekhFUO1QNsT19/vRS4I8FYfRwiSseUE3nAM9AxpTgaoicFTxRN8cN0+d+NqCMvwwJcJoWuAW49pJzb4EsJGWQU3O6eSdP32OCWIz9S6CZLLarQXcddnyQ+uKIGmGYrkZw/KDeRRljoVNzLjCY5yWpcyT8Ap+D8eDuU6UMlZ4ySwiuGF2OocFFicXcITqtNbCEKwwY8JU09aiM97Wxo0nQBdaJO6CgEImVmkdGsxLGVV3sWVEowOX2jmyA+NXA6zWmgrxaGzBo8ctXzLr7I5oA7x5Z03XtqNgkd3HmgBPlSIbL+f4l2cVBVgdNWTs9Jx+oCxFx/RtXGUhYXOT3VVn4xzv4dJd68djrgRfexJpF/sowHNHTqczRN8laMOmzdlsmW1p5JxlLmSIs/Sv/L1CU7YsTcIgZDjjhpC0/ctLnV5a53YbKjjcqHZwuMWRmorSkmsBjzxb6HDjPYHKyF0R7Mqi7UhZyqibAOPLTyjfbgTHF7FqitBteSTH/RvKSvK3Hi22FPg0PkC2vJEsN9sDkbTClY+Tx0pLKncj8D348syizIlphdkfPWcDmlK9Zawo8Z/Tt50Vabj0hpqAJ1viCWCfXdS74Mf3QeS9exXy6zzyTYIK+UeANOI5yPi3IiWMalJCDQ1lk4Pb+h3oiRahLf3+aG5lRps8soIcIbUqYV96yveNWkb0wEdzVg9RAiYwbx0MoQVhX9OTkpqvNmFUijk0CDv+uMPAAxrDJGWCU5OEl9EpnLGY80RGqoYfNhMkoEw6QexIsinlkMOXAbnmu6Tha87iKys5cb2SphAluaedZhr+8lzyeh9pzh1MMgN8YRfVJFxp27YBpWk5GDFDKeZu+9Ay/8yc43tqVIdYxEU9Dn3kNgqnhUInHqe79vnsAusQMzLaPk2bOsg0xcQBp2vpz/lMhgccJ9opqhVZ8xqxKTTXBKtoF0he6l0Qo8WfTmLkYXxxuoFf5k0O6PcZhsjaawGxg3rrB8XbES3kN+2qnDs28Nr45159osjNbj8ETbgETAj7xFvsROxinWuR7Otxg0JSaMevLoyD1ip+bvYaxO/7pQ7qwaZz6S8VrtS5eoH/Ordi/SIQucAMlpQtsK111+5NDQAlpFq0j4IfahkIbPNZaEoF5c85RVVh2sbClJm7J578U7dPRB4m0ANbx4KY5OH2n373yenm0L03R8CzHY5ASm9uV+56H9kYolSHojL/tTsxvJu85XJhmic9nDIopOl/NGp8gBgXKjfkItLb1BO1WFHFDuYWtxrYeARK9m7UlibpGEXjZbdRhme06bC5gR4yUlIt0x3THHAA+xV7EFPukvSuckhG/eJ4UVpfUwjNA/RNvbOHYOBzkfB+lS5FpZR5u/06HNfF4/QaSpgZWVJ5LUh92fq8NIzgy2sK2DVJEGX/7MgRhJEKp/QeL0a/eKN4QEdTTITCh+gO420PQCUgKn+iQlgGN6rI9FCtGME8n04pZl+w7pzrSrJm9T45aJbTGdavTtKukFLw6HH40xCQ01isSj0C+yvKVDD8vB5+/kXHPj3Yhhw/HwvjNDeLY9/sl6VE99nmEkrZlZJ7AR8MqvfBMJgLn5OlQhuJnaiuP9fmcGjIryCsTfyMUlCSAkOmSkbq1Ql2xHAtwj15dwTXlS0ftSUpjz84+W3p0h2oK9342w7uHViqtIe0Qj0KVviXWeDe+2PmS1nsm0g9PZqicP2z4MT2zwPPiwZ1DcDeestCAu/hjnBnYgvUU+364IsBVjKJ6dxgIpvb+1MdtSOMavWMW4BdZtDoCOmb3nfDQ7Qkjme7XG/u69Vfhpau1w2cbDhrs7oph09NTcWOoZv75nxjWuyO5yKoDQYIjFJ3rfo+TGVffyr46m0R+3sohbnRZbL/S13YYC+gxHXRt/fNCd9YjvFy2vGHSEzD6Vh2EufyuV7TtWZP4SvZn+7o7W6j5kQJfdv0FrubJseXETlfEfelfux9p1cpsspJPTcVXWj9V32m0O2mV/nI7EaK4KzrAje8rJeqtKyffXM5JTIg0OqimYipiZb9RlJfHLBDlpmIRlZ0MaX8DIW6aWP3/2taymqsBg+IcZR9NHgMz9ZQTzDXdsM+kfunewCkWTKfEs+mB6Nn1CGzhl/vYnITiCjDl43Dq/GeKYRzKGEJHa8UFpJStZ2kzBXqXIJiQ2XjT9PbtJS6RJp8xJIs5l4Z8Fou7UykxkXnw8Srn7Bo/FALhfbQEJlLVGfnrZ/v5e9tDrKNowkkG/pIci993GcXEXMnLhmXPY3pNrHM3zMztTPX71Ser28eKOl9Woe6vqXsutXN6WVsyJyMwUULTtylZk4Z0Vx7hJSLAo/xpI2sMHDWl1KMmBas+oG1benuGSgzpQNbiqKT7DKD5T+cWo/Yqn8sNhpNlYwWp+a06aVOnYu43/bvESvfoSvJV9Hy+39WmDdP3FXenfCkRXx4fqJKHMFyk2NSIy3sWsD3WhofsDZdEW1sjvjmR9wdnHL22VIXBZQoPXpeOif3jU+dvQ/2x61zhiEsptc1myr3DyWM5vy7XixPc5NiznQwaTwmZZCtfKlANm5IXnJTXmtJmWoa/cMZPNiNsoUqjqgqQGfa0LeZg+irCwvvcXUF3648FeiT0vBf1sl3hDz+R+CiGjtvSeNL+4zEFYtX3P+KiFfJ2N8022svqvshU6WfngKgvvKqnd8KVi/a3dBQol12Y0AiwKv4uymHF+3W0Cz87uHR2HAhDf8IIZ9FwZfcWvRzhAPl07MI1KMs3kE5H2zqemDxDx012mWXCXgHHTMR2EEyTOxwBuO6xQH/sLa5sfCbqdp/PiJBiI8/QZkMZXvv0FD/uTq5O1buDUj/F1BLAwQUAAIACAD3vYFJle6RfksAAABrAAAAGwAAAHVuaXZlcnNhbC91bml2ZXJzYWwucG5nLnhtbLOxr8jNUShLLSrOzM+zVTLUM1Cyt+PlsikoSi3LTC1XqACKAQUhQEmhEsg1QnDLM1NKMoBCBuZmCMGM1Mz0jBJbJQsDc7igPtBMAFBLAQIAABQAAgAIAEOUV0cNwDEewAEAANoDAAAPAAAAAAAAAAEAAAAAAAAAAABub25lL3BsYXllci54bWxQSwECAAAUAAIACAD3vYFJFQ6tKGQEAAAHEQAAHQAAAAAAAAABAAAAAADtAQAAdW5pdmVyc2FsL2NvbW1vbl9tZXNzYWdlcy5sbmdQSwECAAAUAAIACAD3vYFJCH4LIykDAACGDAAAJwAAAAAAAAABAAAAAACMBgAAdW5pdmVyc2FsL2ZsYXNoX3B1Ymxpc2hpbmdfc2V0dGluZ3MueG1sUEsBAgAAFAACAAgA972BSSjBezi7AgAAXAoAACEAAAAAAAAAAQAAAAAA+gkAAHVuaXZlcnNhbC9mbGFzaF9za2luX3NldHRpbmdzLnhtbFBLAQIAABQAAgAIAPe9gUkqlg9n/gIAAJcLAAAmAAAAAAAAAAEAAAAAAPQMAAB1bml2ZXJzYWwvaHRtbF9wdWJsaXNoaW5nX3NldHRpbmdzLnhtbFBLAQIAABQAAgAIAPe9gUk5TjrvoAEAACYGAAAfAAAAAAAAAAEAAAAAADYQAAB1bml2ZXJzYWwvaHRtbF9za2luX3NldHRpbmdzLmpzUEsBAgAAFAACAAgA972BST08L9HBAAAA5QEAABoAAAAAAAAAAQAAAAAAExIAAHVuaXZlcnNhbC9pMThuX3ByZXNldHMueG1sUEsBAgAAFAACAAgA972BSbDtXVduAAAAdgAAABwAAAAAAAAAAQAAAAAADBMAAHVuaXZlcnNhbC9sb2NhbF9zZXR0aW5ncy54bWxQSwECAAAUAAIACABElFdHI7RO+/sCAACwCAAAFAAAAAAAAAABAAAAAAC0EwAAdW5pdmVyc2FsL3BsYXllci54bWxQSwECAAAUAAIACAD3vYFJF6nhQW8BAAD7AgAAKQAAAAAAAAABAAAAAADhFgAAdW5pdmVyc2FsL3NraW5fY3VzdG9taXphdGlvbl9zZXR0aW5ncy54bWxQSwECAAAUAAIACAD3vYFJl9b5ibMRAAAnYgAAFwAAAAAAAAAAAAAAAACXGAAAdW5pdmVyc2FsL3VuaXZlcnNhbC5wbmdQSwECAAAUAAIACAD3vYFJle6RfksAAABrAAAAGwAAAAAAAAABAAAAAAB/KgAAdW5pdmVyc2FsL3VuaXZlcnNhbC5wbmcueG1sUEsFBgAAAAAMAAwAhgMAAAMr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10000"/>
      </a:accent1>
      <a:accent2>
        <a:srgbClr val="7F7F7F"/>
      </a:accent2>
      <a:accent3>
        <a:srgbClr val="C10000"/>
      </a:accent3>
      <a:accent4>
        <a:srgbClr val="7F7F7F"/>
      </a:accent4>
      <a:accent5>
        <a:srgbClr val="C10000"/>
      </a:accent5>
      <a:accent6>
        <a:srgbClr val="7F7F7F"/>
      </a:accent6>
      <a:hlink>
        <a:srgbClr val="C10000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10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33702</TotalTime>
  <Words>1006</Words>
  <Application>Microsoft Office PowerPoint</Application>
  <PresentationFormat>全屏显示(16:9)</PresentationFormat>
  <Paragraphs>163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Company>冷水江市国家税务局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企业简介时尚设计2</dc:title>
  <dc:creator>曾智</dc:creator>
  <cp:keywords>原创Q729615610</cp:keywords>
  <cp:lastModifiedBy>wu</cp:lastModifiedBy>
  <cp:revision>656</cp:revision>
  <cp:lastPrinted>2018-01-12T07:51:39Z</cp:lastPrinted>
  <dcterms:created xsi:type="dcterms:W3CDTF">2016-12-17T13:04:22Z</dcterms:created>
  <dcterms:modified xsi:type="dcterms:W3CDTF">2021-10-20T03:03:22Z</dcterms:modified>
</cp:coreProperties>
</file>